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60" r:id="rId6"/>
    <p:sldId id="280" r:id="rId7"/>
    <p:sldId id="261" r:id="rId8"/>
    <p:sldId id="262" r:id="rId9"/>
    <p:sldId id="270" r:id="rId10"/>
    <p:sldId id="271" r:id="rId11"/>
    <p:sldId id="281" r:id="rId12"/>
    <p:sldId id="282" r:id="rId13"/>
    <p:sldId id="278" r:id="rId14"/>
    <p:sldId id="283" r:id="rId15"/>
    <p:sldId id="267" r:id="rId16"/>
    <p:sldId id="268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3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5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5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4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0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8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64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9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E6D32-00C3-4F2A-9361-9AE3568E5D7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8EA17-8FBF-469B-B173-DC2EF5A6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0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BÀI 37: ETILEN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3276600"/>
            <a:ext cx="4191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CTPT: C</a:t>
            </a:r>
            <a:r>
              <a:rPr lang="en-US" sz="4400" b="1" spc="50" baseline="-25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spc="50" baseline="-25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l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PTK: 28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70" name="Text Box 6"/>
          <p:cNvSpPr txBox="1">
            <a:spLocks noChangeArrowheads="1"/>
          </p:cNvSpPr>
          <p:nvPr/>
        </p:nvSpPr>
        <p:spPr bwMode="auto">
          <a:xfrm>
            <a:off x="1905000" y="2057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2209800" y="1981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+</a:t>
            </a:r>
          </a:p>
        </p:txBody>
      </p:sp>
      <p:sp>
        <p:nvSpPr>
          <p:cNvPr id="241672" name="Text Box 8"/>
          <p:cNvSpPr txBox="1">
            <a:spLocks noChangeArrowheads="1"/>
          </p:cNvSpPr>
          <p:nvPr/>
        </p:nvSpPr>
        <p:spPr bwMode="auto">
          <a:xfrm>
            <a:off x="2514600" y="19812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41673" name="Text Box 9"/>
          <p:cNvSpPr txBox="1">
            <a:spLocks noChangeArrowheads="1"/>
          </p:cNvSpPr>
          <p:nvPr/>
        </p:nvSpPr>
        <p:spPr bwMode="auto">
          <a:xfrm>
            <a:off x="3276600" y="19812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41674" name="Line 10"/>
          <p:cNvSpPr>
            <a:spLocks noChangeShapeType="1"/>
          </p:cNvSpPr>
          <p:nvPr/>
        </p:nvSpPr>
        <p:spPr bwMode="auto">
          <a:xfrm>
            <a:off x="4038600" y="2286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75" name="Text Box 11"/>
          <p:cNvSpPr txBox="1">
            <a:spLocks noChangeArrowheads="1"/>
          </p:cNvSpPr>
          <p:nvPr/>
        </p:nvSpPr>
        <p:spPr bwMode="auto">
          <a:xfrm>
            <a:off x="152400" y="20113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CH</a:t>
            </a:r>
            <a:r>
              <a:rPr lang="en-US" sz="3200" b="1" baseline="-25000" dirty="0">
                <a:latin typeface="Times New Roman" pitchFamily="18" charset="0"/>
              </a:rPr>
              <a:t>2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41676" name="Text Box 12"/>
          <p:cNvSpPr txBox="1">
            <a:spLocks noChangeArrowheads="1"/>
          </p:cNvSpPr>
          <p:nvPr/>
        </p:nvSpPr>
        <p:spPr bwMode="auto">
          <a:xfrm>
            <a:off x="1752599" y="1981200"/>
            <a:ext cx="160020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1677" name="Text Box 13"/>
          <p:cNvSpPr txBox="1">
            <a:spLocks noChangeArrowheads="1"/>
          </p:cNvSpPr>
          <p:nvPr/>
        </p:nvSpPr>
        <p:spPr bwMode="auto">
          <a:xfrm>
            <a:off x="1419225" y="1973802"/>
            <a:ext cx="1200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CH</a:t>
            </a:r>
            <a:r>
              <a:rPr lang="en-US" sz="3200" b="1" baseline="-25000" dirty="0">
                <a:latin typeface="Times New Roman" pitchFamily="18" charset="0"/>
              </a:rPr>
              <a:t>2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41678" name="Line 14"/>
          <p:cNvSpPr>
            <a:spLocks noChangeShapeType="1"/>
          </p:cNvSpPr>
          <p:nvPr/>
        </p:nvSpPr>
        <p:spPr bwMode="auto">
          <a:xfrm>
            <a:off x="1066800" y="2260600"/>
            <a:ext cx="304800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79" name="Text Box 15"/>
          <p:cNvSpPr txBox="1">
            <a:spLocks noChangeArrowheads="1"/>
          </p:cNvSpPr>
          <p:nvPr/>
        </p:nvSpPr>
        <p:spPr bwMode="auto">
          <a:xfrm>
            <a:off x="3276600" y="19812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41680" name="Line 16"/>
          <p:cNvSpPr>
            <a:spLocks noChangeShapeType="1"/>
          </p:cNvSpPr>
          <p:nvPr/>
        </p:nvSpPr>
        <p:spPr bwMode="auto">
          <a:xfrm>
            <a:off x="3048000" y="23272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81" name="Text Box 17"/>
          <p:cNvSpPr txBox="1">
            <a:spLocks noChangeArrowheads="1"/>
          </p:cNvSpPr>
          <p:nvPr/>
        </p:nvSpPr>
        <p:spPr bwMode="auto">
          <a:xfrm>
            <a:off x="5638800" y="20113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CH</a:t>
            </a:r>
            <a:r>
              <a:rPr lang="en-US" sz="3200" b="1" baseline="-25000">
                <a:latin typeface="Times New Roman" pitchFamily="18" charset="0"/>
              </a:rPr>
              <a:t>2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241682" name="Text Box 18"/>
          <p:cNvSpPr txBox="1">
            <a:spLocks noChangeArrowheads="1"/>
          </p:cNvSpPr>
          <p:nvPr/>
        </p:nvSpPr>
        <p:spPr bwMode="auto">
          <a:xfrm>
            <a:off x="7162800" y="2011363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CH</a:t>
            </a:r>
            <a:r>
              <a:rPr lang="en-US" sz="32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241683" name="Line 19"/>
          <p:cNvSpPr>
            <a:spLocks noChangeShapeType="1"/>
          </p:cNvSpPr>
          <p:nvPr/>
        </p:nvSpPr>
        <p:spPr bwMode="auto">
          <a:xfrm>
            <a:off x="6553200" y="22050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84" name="Line 20"/>
          <p:cNvSpPr>
            <a:spLocks noChangeShapeType="1"/>
          </p:cNvSpPr>
          <p:nvPr/>
        </p:nvSpPr>
        <p:spPr bwMode="auto">
          <a:xfrm>
            <a:off x="6553200" y="2327275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85" name="Line 21"/>
          <p:cNvSpPr>
            <a:spLocks noChangeShapeType="1"/>
          </p:cNvSpPr>
          <p:nvPr/>
        </p:nvSpPr>
        <p:spPr bwMode="auto">
          <a:xfrm>
            <a:off x="6858000" y="2209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86" name="Text Box 22"/>
          <p:cNvSpPr txBox="1">
            <a:spLocks noChangeArrowheads="1"/>
          </p:cNvSpPr>
          <p:nvPr/>
        </p:nvSpPr>
        <p:spPr bwMode="auto">
          <a:xfrm>
            <a:off x="3124200" y="41910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1687" name="Line 23"/>
          <p:cNvSpPr>
            <a:spLocks noChangeShapeType="1"/>
          </p:cNvSpPr>
          <p:nvPr/>
        </p:nvSpPr>
        <p:spPr bwMode="auto">
          <a:xfrm>
            <a:off x="1066800" y="2362200"/>
            <a:ext cx="304800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1688" name="Text Box 24"/>
          <p:cNvSpPr txBox="1">
            <a:spLocks noChangeArrowheads="1"/>
          </p:cNvSpPr>
          <p:nvPr/>
        </p:nvSpPr>
        <p:spPr bwMode="auto">
          <a:xfrm>
            <a:off x="2514600" y="19812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41689" name="Text Box 25"/>
          <p:cNvSpPr txBox="1">
            <a:spLocks noChangeArrowheads="1"/>
          </p:cNvSpPr>
          <p:nvPr/>
        </p:nvSpPr>
        <p:spPr bwMode="auto">
          <a:xfrm>
            <a:off x="3276600" y="19812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152400" y="1524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HỌC:</a:t>
            </a:r>
            <a:r>
              <a:rPr lang="vi-VN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7591" y="773473"/>
            <a:ext cx="944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800100" y="3116532"/>
            <a:ext cx="7543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C</a:t>
            </a:r>
            <a:r>
              <a:rPr lang="en-US" sz="3200" b="1" baseline="-25000" dirty="0">
                <a:latin typeface="Times New Roman" pitchFamily="18" charset="0"/>
              </a:rPr>
              <a:t>       </a:t>
            </a:r>
            <a:r>
              <a:rPr lang="en-US" sz="3200" b="1" dirty="0" err="1">
                <a:latin typeface="Times New Roman" pitchFamily="18" charset="0"/>
              </a:rPr>
              <a:t>C</a:t>
            </a:r>
            <a:r>
              <a:rPr lang="en-US" sz="3200" b="1" dirty="0">
                <a:latin typeface="Times New Roman" pitchFamily="18" charset="0"/>
              </a:rPr>
              <a:t>          +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Br</a:t>
            </a:r>
            <a:r>
              <a:rPr lang="en-US" sz="3200" b="1" dirty="0">
                <a:latin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Br</a:t>
            </a:r>
            <a:r>
              <a:rPr lang="en-US" sz="3200" b="1" dirty="0">
                <a:latin typeface="Times New Roman" pitchFamily="18" charset="0"/>
              </a:rPr>
              <a:t>                  C </a:t>
            </a:r>
            <a:r>
              <a:rPr lang="en-US" sz="3200" b="1" baseline="-25000" dirty="0">
                <a:latin typeface="Times New Roman" pitchFamily="18" charset="0"/>
              </a:rPr>
              <a:t>       </a:t>
            </a:r>
            <a:r>
              <a:rPr lang="en-US" sz="3200" b="1" dirty="0" err="1">
                <a:latin typeface="Times New Roman" pitchFamily="18" charset="0"/>
              </a:rPr>
              <a:t>C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686300" y="3421332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6819900" y="3421332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6515100" y="2933969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372100" y="3116532"/>
            <a:ext cx="685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7886700" y="3116532"/>
            <a:ext cx="83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Br</a:t>
            </a: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6515100" y="3657869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>
            <a:off x="7429500" y="2933969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7429500" y="3676919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7658100" y="342926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981700" y="342926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3771900" y="346736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7215188" y="2400569"/>
            <a:ext cx="5000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37" name="Rectangle 19"/>
          <p:cNvSpPr>
            <a:spLocks noChangeArrowheads="1"/>
          </p:cNvSpPr>
          <p:nvPr/>
        </p:nvSpPr>
        <p:spPr bwMode="auto">
          <a:xfrm>
            <a:off x="7234238" y="3802332"/>
            <a:ext cx="5000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38" name="Rectangle 20"/>
          <p:cNvSpPr>
            <a:spLocks noChangeArrowheads="1"/>
          </p:cNvSpPr>
          <p:nvPr/>
        </p:nvSpPr>
        <p:spPr bwMode="auto">
          <a:xfrm>
            <a:off x="6286500" y="2400569"/>
            <a:ext cx="500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39" name="Rectangle 21"/>
          <p:cNvSpPr>
            <a:spLocks noChangeArrowheads="1"/>
          </p:cNvSpPr>
          <p:nvPr/>
        </p:nvSpPr>
        <p:spPr bwMode="auto">
          <a:xfrm>
            <a:off x="6286500" y="3802332"/>
            <a:ext cx="5000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 flipV="1">
            <a:off x="647700" y="3619769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23"/>
          <p:cNvSpPr>
            <a:spLocks noChangeShapeType="1"/>
          </p:cNvSpPr>
          <p:nvPr/>
        </p:nvSpPr>
        <p:spPr bwMode="auto">
          <a:xfrm>
            <a:off x="647700" y="3086369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24"/>
          <p:cNvSpPr>
            <a:spLocks noChangeShapeType="1"/>
          </p:cNvSpPr>
          <p:nvPr/>
        </p:nvSpPr>
        <p:spPr bwMode="auto">
          <a:xfrm>
            <a:off x="1257300" y="339116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25"/>
          <p:cNvSpPr>
            <a:spLocks noChangeShapeType="1"/>
          </p:cNvSpPr>
          <p:nvPr/>
        </p:nvSpPr>
        <p:spPr bwMode="auto">
          <a:xfrm>
            <a:off x="1257300" y="3467369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26"/>
          <p:cNvSpPr>
            <a:spLocks noChangeShapeType="1"/>
          </p:cNvSpPr>
          <p:nvPr/>
        </p:nvSpPr>
        <p:spPr bwMode="auto">
          <a:xfrm flipV="1">
            <a:off x="2019300" y="3086369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27"/>
          <p:cNvSpPr>
            <a:spLocks noChangeShapeType="1"/>
          </p:cNvSpPr>
          <p:nvPr/>
        </p:nvSpPr>
        <p:spPr bwMode="auto">
          <a:xfrm>
            <a:off x="2000250" y="3600719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Rectangle 28"/>
          <p:cNvSpPr>
            <a:spLocks noChangeArrowheads="1"/>
          </p:cNvSpPr>
          <p:nvPr/>
        </p:nvSpPr>
        <p:spPr bwMode="auto">
          <a:xfrm>
            <a:off x="190500" y="2705369"/>
            <a:ext cx="500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7" name="Rectangle 29"/>
          <p:cNvSpPr>
            <a:spLocks noChangeArrowheads="1"/>
          </p:cNvSpPr>
          <p:nvPr/>
        </p:nvSpPr>
        <p:spPr bwMode="auto">
          <a:xfrm>
            <a:off x="190500" y="3543569"/>
            <a:ext cx="500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8" name="Rectangle 30"/>
          <p:cNvSpPr>
            <a:spLocks noChangeArrowheads="1"/>
          </p:cNvSpPr>
          <p:nvPr/>
        </p:nvSpPr>
        <p:spPr bwMode="auto">
          <a:xfrm>
            <a:off x="2247900" y="2705369"/>
            <a:ext cx="500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2247900" y="3543569"/>
            <a:ext cx="500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50" name="Text Box 35"/>
          <p:cNvSpPr txBox="1">
            <a:spLocks noChangeArrowheads="1"/>
          </p:cNvSpPr>
          <p:nvPr/>
        </p:nvSpPr>
        <p:spPr bwMode="auto">
          <a:xfrm>
            <a:off x="5981700" y="4358481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Đibrom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etan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8100" y="5105400"/>
                <a:ext cx="9067800" cy="13665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3600" b="1" dirty="0" err="1" smtClean="0"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effectLst/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sz="3600" b="1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CH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=CH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 + Br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US" sz="3600">
                        <a:effectLst/>
                        <a:latin typeface="Cambria Math"/>
                      </a:rPr>
                      <m:t>→</m:t>
                    </m:r>
                  </m:oMath>
                </a14:m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Br –CH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–CH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– Br</a:t>
                </a:r>
              </a:p>
              <a:p>
                <a:pPr algn="just">
                  <a:lnSpc>
                    <a:spcPct val="115000"/>
                  </a:lnSpc>
                  <a:tabLst>
                    <a:tab pos="154940" algn="l"/>
                    <a:tab pos="1108710" algn="l"/>
                  </a:tabLst>
                </a:pPr>
                <a:r>
                  <a:rPr lang="en-US" sz="3600" b="1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PT </a:t>
                </a:r>
                <a:r>
                  <a:rPr lang="en-US" sz="3600" b="1" dirty="0" err="1">
                    <a:effectLst/>
                    <a:latin typeface="Times New Roman" pitchFamily="18" charset="0"/>
                    <a:cs typeface="Times New Roman" pitchFamily="18" charset="0"/>
                  </a:rPr>
                  <a:t>dùng</a:t>
                </a:r>
                <a:r>
                  <a:rPr lang="en-US" sz="3600" b="1" dirty="0"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effectLst/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3600" b="1" dirty="0"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effectLst/>
                    <a:latin typeface="Times New Roman" pitchFamily="18" charset="0"/>
                    <a:cs typeface="Times New Roman" pitchFamily="18" charset="0"/>
                  </a:rPr>
                  <a:t>toán</a:t>
                </a:r>
                <a:r>
                  <a:rPr lang="en-US" sz="3600" b="1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3600" baseline="-250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600" dirty="0" smtClean="0"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+ Br</a:t>
                </a:r>
                <a:r>
                  <a:rPr lang="en-U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2(</a:t>
                </a:r>
                <a:r>
                  <a:rPr lang="en-US" sz="3600" baseline="-25000" dirty="0" err="1">
                    <a:effectLst/>
                    <a:latin typeface="Times New Roman" pitchFamily="18" charset="0"/>
                    <a:cs typeface="Times New Roman" pitchFamily="18" charset="0"/>
                  </a:rPr>
                  <a:t>dd</a:t>
                </a:r>
                <a:r>
                  <a:rPr lang="en-U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→ C</a:t>
                </a:r>
                <a:r>
                  <a:rPr lang="en-U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Br</a:t>
                </a:r>
                <a:r>
                  <a:rPr lang="en-U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3600" dirty="0">
                  <a:effectLst/>
                  <a:latin typeface="Times New Roman" pitchFamily="18" charset="0"/>
                  <a:ea typeface="Arial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" y="5105400"/>
                <a:ext cx="9067800" cy="1366528"/>
              </a:xfrm>
              <a:prstGeom prst="rect">
                <a:avLst/>
              </a:prstGeom>
              <a:blipFill rotWithShape="1">
                <a:blip r:embed="rId2"/>
                <a:stretch>
                  <a:fillRect l="-2016" t="-4464" r="-1882" b="-1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-91328" y="1596787"/>
            <a:ext cx="565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Showcard Gothic" pitchFamily="82" charset="0"/>
                <a:sym typeface="Wingdings" pitchFamily="2" charset="2"/>
              </a:rPr>
              <a:t></a:t>
            </a:r>
            <a:endParaRPr lang="en-US" sz="4000" dirty="0">
              <a:latin typeface="Showcard Gothic" pitchFamily="82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5407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4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4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4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4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C 0.00122 -0.02754 0.00261 -0.05509 -0.01788 -0.06828 C -0.03837 -0.08148 -0.1033 -0.09236 -0.12239 -0.07939 C -0.14132 -0.0662 -0.13698 -0.02777 -0.13246 0.01088 " pathEditMode="relative" rAng="0" ptsTypes="aaaA">
                                      <p:cBhvr>
                                        <p:cTn id="33" dur="3000" fill="hold"/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4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C -0.00052 -0.0419 -0.00104 -0.08357 0.02049 -0.09676 C 0.04201 -0.10996 0.11059 -0.09815 0.12951 -0.0801 C 0.14844 -0.06227 0.14115 -0.02593 0.13403 0.01041 " pathEditMode="relative" rAng="0" ptsTypes="aaaA">
                                      <p:cBhvr>
                                        <p:cTn id="36" dur="3000" fill="hold"/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26 0.02523 C -0.03872 0.08449 -0.05417 0.14375 -0.01181 0.17361 C 0.03056 0.20347 0.18941 0.23264 0.23142 0.20393 C 0.27344 0.17523 0.25694 0.08796 0.24045 0.00092 " pathEditMode="relative" rAng="0" ptsTypes="aaaA">
                                      <p:cBhvr>
                                        <p:cTn id="39" dur="5000" fill="hold"/>
                                        <p:tgtEl>
                                          <p:spTgt spid="241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81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94 0.02662 C 0.02639 0.12106 0.01702 0.21551 0.08594 0.25694 C 0.15486 0.29838 0.3717 0.31736 0.44966 0.275 C 0.52761 0.23264 0.5408 0.11736 0.55417 0.00231 " pathEditMode="relative" rAng="0" ptsTypes="aaaA">
                                      <p:cBhvr>
                                        <p:cTn id="42" dur="5000" fill="hold"/>
                                        <p:tgtEl>
                                          <p:spTgt spid="241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65" y="1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1" grpId="0"/>
      <p:bldP spid="241682" grpId="0"/>
      <p:bldP spid="241683" grpId="0" animBg="1"/>
      <p:bldP spid="241683" grpId="1" animBg="1"/>
      <p:bldP spid="241684" grpId="0" animBg="1"/>
      <p:bldP spid="241685" grpId="0" animBg="1"/>
      <p:bldP spid="241685" grpId="1" animBg="1"/>
      <p:bldP spid="241686" grpId="0"/>
      <p:bldP spid="241688" grpId="0"/>
      <p:bldP spid="241689" grpId="0"/>
      <p:bldP spid="24" grpId="0"/>
      <p:bldP spid="25" grpId="0" animBg="1"/>
      <p:bldP spid="26" grpId="0" animBg="1"/>
      <p:bldP spid="27" grpId="0" animBg="1"/>
      <p:bldP spid="28" grpId="0"/>
      <p:bldP spid="29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  <p:bldP spid="47" grpId="0"/>
      <p:bldP spid="48" grpId="0"/>
      <p:bldP spid="49" grpId="0"/>
      <p:bldP spid="50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0"/>
            <a:ext cx="861060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CHÚ Ý</a:t>
            </a:r>
          </a:p>
          <a:p>
            <a:r>
              <a:rPr lang="en-US" sz="3600" dirty="0" err="1" smtClean="0">
                <a:latin typeface="Times New Roman" pitchFamily="18" charset="0"/>
              </a:rPr>
              <a:t>Ngoài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brom</a:t>
            </a:r>
            <a:r>
              <a:rPr lang="en-US" sz="3600" dirty="0" smtClean="0">
                <a:latin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những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kiện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thích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</a:rPr>
              <a:t>etilen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còn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phản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ứng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cộng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với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chất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khác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</a:rPr>
              <a:t>hiđro</a:t>
            </a:r>
            <a:r>
              <a:rPr lang="en-US" sz="3600" dirty="0" smtClean="0">
                <a:latin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</a:rPr>
              <a:t>clo</a:t>
            </a:r>
            <a:endParaRPr lang="en-US" sz="3600" dirty="0"/>
          </a:p>
        </p:txBody>
      </p:sp>
      <p:sp>
        <p:nvSpPr>
          <p:cNvPr id="3" name="Text Box 26"/>
          <p:cNvSpPr txBox="1">
            <a:spLocks noChangeArrowheads="1"/>
          </p:cNvSpPr>
          <p:nvPr/>
        </p:nvSpPr>
        <p:spPr bwMode="auto">
          <a:xfrm>
            <a:off x="304800" y="4191000"/>
            <a:ext cx="8686800" cy="1754326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luận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chất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hiđrocacbon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liên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đôi</a:t>
            </a:r>
            <a:r>
              <a:rPr lang="en-US" sz="3600" b="1" dirty="0" smtClean="0">
                <a:latin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</a:rPr>
              <a:t>tương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tự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Etilen</a:t>
            </a:r>
            <a:r>
              <a:rPr lang="en-US" sz="3600" b="1" dirty="0">
                <a:latin typeface="Times New Roman" pitchFamily="18" charset="0"/>
              </a:rPr>
              <a:t>) </a:t>
            </a:r>
            <a:r>
              <a:rPr lang="en-US" sz="3600" b="1" dirty="0" err="1">
                <a:latin typeface="Times New Roman" pitchFamily="18" charset="0"/>
              </a:rPr>
              <a:t>dễ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tham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gia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phản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ứng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cộng</a:t>
            </a:r>
            <a:r>
              <a:rPr lang="en-US" sz="3600" b="1" dirty="0">
                <a:latin typeface="Times New Roman" pitchFamily="18" charset="0"/>
              </a:rPr>
              <a:t>.</a:t>
            </a:r>
          </a:p>
        </p:txBody>
      </p:sp>
      <p:sp>
        <p:nvSpPr>
          <p:cNvPr id="4" name="Text Box 40"/>
          <p:cNvSpPr txBox="1">
            <a:spLocks noChangeArrowheads="1"/>
          </p:cNvSpPr>
          <p:nvPr/>
        </p:nvSpPr>
        <p:spPr bwMode="auto">
          <a:xfrm>
            <a:off x="152400" y="169896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HỌC:</a:t>
            </a:r>
            <a:r>
              <a:rPr lang="vi-VN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175037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52929"/>
            <a:ext cx="8229600" cy="743129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0"/>
          <p:cNvSpPr txBox="1">
            <a:spLocks noChangeArrowheads="1"/>
          </p:cNvSpPr>
          <p:nvPr/>
        </p:nvSpPr>
        <p:spPr bwMode="auto">
          <a:xfrm>
            <a:off x="183472" y="1524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HỌC:</a:t>
            </a:r>
            <a:r>
              <a:rPr lang="vi-VN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911786"/>
            <a:ext cx="82296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71450" algn="l"/>
              </a:tabLst>
            </a:pPr>
            <a:r>
              <a:rPr lang="es-ES" sz="3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s-ES" sz="36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s-ES" sz="3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3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38" name="Line 46"/>
          <p:cNvSpPr>
            <a:spLocks noChangeShapeType="1"/>
          </p:cNvSpPr>
          <p:nvPr/>
        </p:nvSpPr>
        <p:spPr bwMode="auto">
          <a:xfrm flipH="1">
            <a:off x="2990850" y="4090988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7" name="Line 45"/>
          <p:cNvSpPr>
            <a:spLocks noChangeShapeType="1"/>
          </p:cNvSpPr>
          <p:nvPr/>
        </p:nvSpPr>
        <p:spPr bwMode="auto">
          <a:xfrm flipV="1">
            <a:off x="1601788" y="5060950"/>
            <a:ext cx="184150" cy="331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6" name="Line 44"/>
          <p:cNvSpPr>
            <a:spLocks noChangeShapeType="1"/>
          </p:cNvSpPr>
          <p:nvPr/>
        </p:nvSpPr>
        <p:spPr bwMode="auto">
          <a:xfrm>
            <a:off x="2951163" y="5097463"/>
            <a:ext cx="244475" cy="3984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7" name="Line 55"/>
          <p:cNvSpPr>
            <a:spLocks noChangeShapeType="1"/>
          </p:cNvSpPr>
          <p:nvPr/>
        </p:nvSpPr>
        <p:spPr bwMode="auto">
          <a:xfrm flipV="1">
            <a:off x="3986213" y="51228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6" name="Line 54"/>
          <p:cNvSpPr>
            <a:spLocks noChangeShapeType="1"/>
          </p:cNvSpPr>
          <p:nvPr/>
        </p:nvSpPr>
        <p:spPr bwMode="auto">
          <a:xfrm>
            <a:off x="5129213" y="5076825"/>
            <a:ext cx="244475" cy="3984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8" name="Line 56"/>
          <p:cNvSpPr>
            <a:spLocks noChangeShapeType="1"/>
          </p:cNvSpPr>
          <p:nvPr/>
        </p:nvSpPr>
        <p:spPr bwMode="auto">
          <a:xfrm flipH="1">
            <a:off x="5065713" y="4090988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5" name="Line 63"/>
          <p:cNvSpPr>
            <a:spLocks noChangeShapeType="1"/>
          </p:cNvSpPr>
          <p:nvPr/>
        </p:nvSpPr>
        <p:spPr bwMode="auto">
          <a:xfrm>
            <a:off x="5916613" y="4090988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6" name="Line 64"/>
          <p:cNvSpPr>
            <a:spLocks noChangeShapeType="1"/>
          </p:cNvSpPr>
          <p:nvPr/>
        </p:nvSpPr>
        <p:spPr bwMode="auto">
          <a:xfrm>
            <a:off x="7245350" y="4994275"/>
            <a:ext cx="244475" cy="3984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7" name="Line 65"/>
          <p:cNvSpPr>
            <a:spLocks noChangeShapeType="1"/>
          </p:cNvSpPr>
          <p:nvPr/>
        </p:nvSpPr>
        <p:spPr bwMode="auto">
          <a:xfrm flipV="1">
            <a:off x="6054725" y="5060950"/>
            <a:ext cx="184150" cy="331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8" name="Line 66"/>
          <p:cNvSpPr>
            <a:spLocks noChangeShapeType="1"/>
          </p:cNvSpPr>
          <p:nvPr/>
        </p:nvSpPr>
        <p:spPr bwMode="auto">
          <a:xfrm flipH="1">
            <a:off x="7264400" y="4132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5" name="Line 53"/>
          <p:cNvSpPr>
            <a:spLocks noChangeShapeType="1"/>
          </p:cNvSpPr>
          <p:nvPr/>
        </p:nvSpPr>
        <p:spPr bwMode="auto">
          <a:xfrm>
            <a:off x="3944938" y="4090988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4" name="Arc 2"/>
          <p:cNvSpPr>
            <a:spLocks/>
          </p:cNvSpPr>
          <p:nvPr/>
        </p:nvSpPr>
        <p:spPr bwMode="auto">
          <a:xfrm rot="-887509">
            <a:off x="1524000" y="1371600"/>
            <a:ext cx="528638" cy="2397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840"/>
              <a:gd name="T1" fmla="*/ 0 h 21600"/>
              <a:gd name="T2" fmla="*/ 19840 w 19840"/>
              <a:gd name="T3" fmla="*/ 13059 h 21600"/>
              <a:gd name="T4" fmla="*/ 0 w 1984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40" h="21600" fill="none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</a:path>
              <a:path w="19840" h="21600" stroke="0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Oval 3"/>
          <p:cNvSpPr>
            <a:spLocks noChangeArrowheads="1"/>
          </p:cNvSpPr>
          <p:nvPr/>
        </p:nvSpPr>
        <p:spPr bwMode="auto">
          <a:xfrm>
            <a:off x="1054100" y="1349375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1912938" y="1349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Arc 5"/>
          <p:cNvSpPr>
            <a:spLocks/>
          </p:cNvSpPr>
          <p:nvPr/>
        </p:nvSpPr>
        <p:spPr bwMode="auto">
          <a:xfrm rot="7462401">
            <a:off x="1494631" y="1577182"/>
            <a:ext cx="808037" cy="463550"/>
          </a:xfrm>
          <a:custGeom>
            <a:avLst/>
            <a:gdLst>
              <a:gd name="G0" fmla="+- 0 0 0"/>
              <a:gd name="G1" fmla="+- 18759 0 0"/>
              <a:gd name="G2" fmla="+- 21600 0 0"/>
              <a:gd name="T0" fmla="*/ 10708 w 21571"/>
              <a:gd name="T1" fmla="*/ 0 h 18759"/>
              <a:gd name="T2" fmla="*/ 21571 w 21571"/>
              <a:gd name="T3" fmla="*/ 17640 h 18759"/>
              <a:gd name="T4" fmla="*/ 0 w 21571"/>
              <a:gd name="T5" fmla="*/ 18759 h 18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1" h="18759" fill="none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</a:path>
              <a:path w="21571" h="18759" stroke="0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  <a:lnTo>
                  <a:pt x="0" y="18759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992188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2403475" y="1946275"/>
            <a:ext cx="244475" cy="3984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 flipV="1">
            <a:off x="992188" y="2012950"/>
            <a:ext cx="184150" cy="331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 flipH="1">
            <a:off x="2463800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924175" y="1447800"/>
            <a:ext cx="428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+</a:t>
            </a:r>
          </a:p>
        </p:txBody>
      </p:sp>
      <p:sp>
        <p:nvSpPr>
          <p:cNvPr id="59403" name="Oval 11"/>
          <p:cNvSpPr>
            <a:spLocks noChangeArrowheads="1"/>
          </p:cNvSpPr>
          <p:nvPr/>
        </p:nvSpPr>
        <p:spPr bwMode="auto">
          <a:xfrm>
            <a:off x="6096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Oval 12"/>
          <p:cNvSpPr>
            <a:spLocks noChangeArrowheads="1"/>
          </p:cNvSpPr>
          <p:nvPr/>
        </p:nvSpPr>
        <p:spPr bwMode="auto">
          <a:xfrm>
            <a:off x="6096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Oval 13"/>
          <p:cNvSpPr>
            <a:spLocks noChangeArrowheads="1"/>
          </p:cNvSpPr>
          <p:nvPr/>
        </p:nvSpPr>
        <p:spPr bwMode="auto">
          <a:xfrm>
            <a:off x="25146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Oval 14"/>
          <p:cNvSpPr>
            <a:spLocks noChangeArrowheads="1"/>
          </p:cNvSpPr>
          <p:nvPr/>
        </p:nvSpPr>
        <p:spPr bwMode="auto">
          <a:xfrm>
            <a:off x="25146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Arc 15"/>
          <p:cNvSpPr>
            <a:spLocks/>
          </p:cNvSpPr>
          <p:nvPr/>
        </p:nvSpPr>
        <p:spPr bwMode="auto">
          <a:xfrm rot="-887509">
            <a:off x="4114800" y="1371600"/>
            <a:ext cx="528638" cy="2397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840"/>
              <a:gd name="T1" fmla="*/ 0 h 21600"/>
              <a:gd name="T2" fmla="*/ 19840 w 19840"/>
              <a:gd name="T3" fmla="*/ 13059 h 21600"/>
              <a:gd name="T4" fmla="*/ 0 w 1984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40" h="21600" fill="none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</a:path>
              <a:path w="19840" h="21600" stroke="0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Oval 16"/>
          <p:cNvSpPr>
            <a:spLocks noChangeArrowheads="1"/>
          </p:cNvSpPr>
          <p:nvPr/>
        </p:nvSpPr>
        <p:spPr bwMode="auto">
          <a:xfrm>
            <a:off x="3644900" y="1349375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9" name="Oval 17"/>
          <p:cNvSpPr>
            <a:spLocks noChangeArrowheads="1"/>
          </p:cNvSpPr>
          <p:nvPr/>
        </p:nvSpPr>
        <p:spPr bwMode="auto">
          <a:xfrm>
            <a:off x="4503738" y="1349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Arc 18"/>
          <p:cNvSpPr>
            <a:spLocks/>
          </p:cNvSpPr>
          <p:nvPr/>
        </p:nvSpPr>
        <p:spPr bwMode="auto">
          <a:xfrm rot="7462401">
            <a:off x="4085431" y="1577182"/>
            <a:ext cx="808037" cy="463550"/>
          </a:xfrm>
          <a:custGeom>
            <a:avLst/>
            <a:gdLst>
              <a:gd name="G0" fmla="+- 0 0 0"/>
              <a:gd name="G1" fmla="+- 18759 0 0"/>
              <a:gd name="G2" fmla="+- 21600 0 0"/>
              <a:gd name="T0" fmla="*/ 10708 w 21571"/>
              <a:gd name="T1" fmla="*/ 0 h 18759"/>
              <a:gd name="T2" fmla="*/ 21571 w 21571"/>
              <a:gd name="T3" fmla="*/ 17640 h 18759"/>
              <a:gd name="T4" fmla="*/ 0 w 21571"/>
              <a:gd name="T5" fmla="*/ 18759 h 18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1" h="18759" fill="none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</a:path>
              <a:path w="21571" h="18759" stroke="0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  <a:lnTo>
                  <a:pt x="0" y="18759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3582988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4994275" y="1946275"/>
            <a:ext cx="244475" cy="3984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 flipV="1">
            <a:off x="3582988" y="2012950"/>
            <a:ext cx="184150" cy="331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 flipH="1">
            <a:off x="5054600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5514975" y="1447800"/>
            <a:ext cx="428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+</a:t>
            </a:r>
          </a:p>
        </p:txBody>
      </p:sp>
      <p:sp>
        <p:nvSpPr>
          <p:cNvPr id="59416" name="Oval 24"/>
          <p:cNvSpPr>
            <a:spLocks noChangeArrowheads="1"/>
          </p:cNvSpPr>
          <p:nvPr/>
        </p:nvSpPr>
        <p:spPr bwMode="auto">
          <a:xfrm>
            <a:off x="32004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7" name="Oval 25"/>
          <p:cNvSpPr>
            <a:spLocks noChangeArrowheads="1"/>
          </p:cNvSpPr>
          <p:nvPr/>
        </p:nvSpPr>
        <p:spPr bwMode="auto">
          <a:xfrm>
            <a:off x="32004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8" name="Oval 26"/>
          <p:cNvSpPr>
            <a:spLocks noChangeArrowheads="1"/>
          </p:cNvSpPr>
          <p:nvPr/>
        </p:nvSpPr>
        <p:spPr bwMode="auto">
          <a:xfrm>
            <a:off x="51054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9" name="Oval 27"/>
          <p:cNvSpPr>
            <a:spLocks noChangeArrowheads="1"/>
          </p:cNvSpPr>
          <p:nvPr/>
        </p:nvSpPr>
        <p:spPr bwMode="auto">
          <a:xfrm>
            <a:off x="51054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20" name="Arc 28"/>
          <p:cNvSpPr>
            <a:spLocks/>
          </p:cNvSpPr>
          <p:nvPr/>
        </p:nvSpPr>
        <p:spPr bwMode="auto">
          <a:xfrm rot="-887509">
            <a:off x="6705600" y="1371600"/>
            <a:ext cx="528638" cy="2397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840"/>
              <a:gd name="T1" fmla="*/ 0 h 21600"/>
              <a:gd name="T2" fmla="*/ 19840 w 19840"/>
              <a:gd name="T3" fmla="*/ 13059 h 21600"/>
              <a:gd name="T4" fmla="*/ 0 w 1984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40" h="21600" fill="none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</a:path>
              <a:path w="19840" h="21600" stroke="0" extrusionOk="0">
                <a:moveTo>
                  <a:pt x="0" y="0"/>
                </a:moveTo>
                <a:cubicBezTo>
                  <a:pt x="8627" y="0"/>
                  <a:pt x="16428" y="5134"/>
                  <a:pt x="19839" y="13059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21" name="Oval 29"/>
          <p:cNvSpPr>
            <a:spLocks noChangeArrowheads="1"/>
          </p:cNvSpPr>
          <p:nvPr/>
        </p:nvSpPr>
        <p:spPr bwMode="auto">
          <a:xfrm>
            <a:off x="6235700" y="1349375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22" name="Oval 30"/>
          <p:cNvSpPr>
            <a:spLocks noChangeArrowheads="1"/>
          </p:cNvSpPr>
          <p:nvPr/>
        </p:nvSpPr>
        <p:spPr bwMode="auto">
          <a:xfrm>
            <a:off x="7094538" y="1349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23" name="Arc 31"/>
          <p:cNvSpPr>
            <a:spLocks/>
          </p:cNvSpPr>
          <p:nvPr/>
        </p:nvSpPr>
        <p:spPr bwMode="auto">
          <a:xfrm rot="7462401">
            <a:off x="6676231" y="1577182"/>
            <a:ext cx="808037" cy="463550"/>
          </a:xfrm>
          <a:custGeom>
            <a:avLst/>
            <a:gdLst>
              <a:gd name="G0" fmla="+- 0 0 0"/>
              <a:gd name="G1" fmla="+- 18759 0 0"/>
              <a:gd name="G2" fmla="+- 21600 0 0"/>
              <a:gd name="T0" fmla="*/ 10708 w 21571"/>
              <a:gd name="T1" fmla="*/ 0 h 18759"/>
              <a:gd name="T2" fmla="*/ 21571 w 21571"/>
              <a:gd name="T3" fmla="*/ 17640 h 18759"/>
              <a:gd name="T4" fmla="*/ 0 w 21571"/>
              <a:gd name="T5" fmla="*/ 18759 h 18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1" h="18759" fill="none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</a:path>
              <a:path w="21571" h="18759" stroke="0" extrusionOk="0">
                <a:moveTo>
                  <a:pt x="10707" y="0"/>
                </a:moveTo>
                <a:cubicBezTo>
                  <a:pt x="17096" y="3646"/>
                  <a:pt x="21189" y="10293"/>
                  <a:pt x="21570" y="17640"/>
                </a:cubicBezTo>
                <a:lnTo>
                  <a:pt x="0" y="18759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24" name="Line 32"/>
          <p:cNvSpPr>
            <a:spLocks noChangeShapeType="1"/>
          </p:cNvSpPr>
          <p:nvPr/>
        </p:nvSpPr>
        <p:spPr bwMode="auto">
          <a:xfrm>
            <a:off x="6173788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5" name="Line 33"/>
          <p:cNvSpPr>
            <a:spLocks noChangeShapeType="1"/>
          </p:cNvSpPr>
          <p:nvPr/>
        </p:nvSpPr>
        <p:spPr bwMode="auto">
          <a:xfrm>
            <a:off x="7585075" y="1946275"/>
            <a:ext cx="244475" cy="3984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 flipV="1">
            <a:off x="6173788" y="2012950"/>
            <a:ext cx="184150" cy="331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7" name="Line 35"/>
          <p:cNvSpPr>
            <a:spLocks noChangeShapeType="1"/>
          </p:cNvSpPr>
          <p:nvPr/>
        </p:nvSpPr>
        <p:spPr bwMode="auto">
          <a:xfrm flipH="1">
            <a:off x="7645400" y="1084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7953375" y="1447800"/>
            <a:ext cx="428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+</a:t>
            </a:r>
          </a:p>
        </p:txBody>
      </p:sp>
      <p:sp>
        <p:nvSpPr>
          <p:cNvPr id="59429" name="Oval 37"/>
          <p:cNvSpPr>
            <a:spLocks noChangeArrowheads="1"/>
          </p:cNvSpPr>
          <p:nvPr/>
        </p:nvSpPr>
        <p:spPr bwMode="auto">
          <a:xfrm>
            <a:off x="57912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0" name="Oval 38"/>
          <p:cNvSpPr>
            <a:spLocks noChangeArrowheads="1"/>
          </p:cNvSpPr>
          <p:nvPr/>
        </p:nvSpPr>
        <p:spPr bwMode="auto">
          <a:xfrm>
            <a:off x="57912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1" name="Oval 39"/>
          <p:cNvSpPr>
            <a:spLocks noChangeArrowheads="1"/>
          </p:cNvSpPr>
          <p:nvPr/>
        </p:nvSpPr>
        <p:spPr bwMode="auto">
          <a:xfrm>
            <a:off x="7696200" y="2286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2" name="Oval 40"/>
          <p:cNvSpPr>
            <a:spLocks noChangeArrowheads="1"/>
          </p:cNvSpPr>
          <p:nvPr/>
        </p:nvSpPr>
        <p:spPr bwMode="auto">
          <a:xfrm>
            <a:off x="7696200" y="609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9" name="Oval 47"/>
          <p:cNvSpPr>
            <a:spLocks noChangeArrowheads="1"/>
          </p:cNvSpPr>
          <p:nvPr/>
        </p:nvSpPr>
        <p:spPr bwMode="auto">
          <a:xfrm>
            <a:off x="1219200" y="5334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0" name="Oval 48"/>
          <p:cNvSpPr>
            <a:spLocks noChangeArrowheads="1"/>
          </p:cNvSpPr>
          <p:nvPr/>
        </p:nvSpPr>
        <p:spPr bwMode="auto">
          <a:xfrm>
            <a:off x="1219200" y="3657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3" name="Oval 41"/>
          <p:cNvSpPr>
            <a:spLocks noChangeArrowheads="1"/>
          </p:cNvSpPr>
          <p:nvPr/>
        </p:nvSpPr>
        <p:spPr bwMode="auto">
          <a:xfrm>
            <a:off x="1663700" y="4397375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4" name="Oval 42"/>
          <p:cNvSpPr>
            <a:spLocks noChangeArrowheads="1"/>
          </p:cNvSpPr>
          <p:nvPr/>
        </p:nvSpPr>
        <p:spPr bwMode="auto">
          <a:xfrm>
            <a:off x="2728913" y="4397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35" name="Line 43"/>
          <p:cNvSpPr>
            <a:spLocks noChangeShapeType="1"/>
          </p:cNvSpPr>
          <p:nvPr/>
        </p:nvSpPr>
        <p:spPr bwMode="auto">
          <a:xfrm>
            <a:off x="1601788" y="4132263"/>
            <a:ext cx="184150" cy="331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1" name="Oval 49"/>
          <p:cNvSpPr>
            <a:spLocks noChangeArrowheads="1"/>
          </p:cNvSpPr>
          <p:nvPr/>
        </p:nvSpPr>
        <p:spPr bwMode="auto">
          <a:xfrm>
            <a:off x="2979738" y="5334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2" name="Oval 50"/>
          <p:cNvSpPr>
            <a:spLocks noChangeArrowheads="1"/>
          </p:cNvSpPr>
          <p:nvPr/>
        </p:nvSpPr>
        <p:spPr bwMode="auto">
          <a:xfrm>
            <a:off x="2938463" y="357505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9" name="Oval 57"/>
          <p:cNvSpPr>
            <a:spLocks noChangeArrowheads="1"/>
          </p:cNvSpPr>
          <p:nvPr/>
        </p:nvSpPr>
        <p:spPr bwMode="auto">
          <a:xfrm>
            <a:off x="3727450" y="5395913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50" name="Oval 58"/>
          <p:cNvSpPr>
            <a:spLocks noChangeArrowheads="1"/>
          </p:cNvSpPr>
          <p:nvPr/>
        </p:nvSpPr>
        <p:spPr bwMode="auto">
          <a:xfrm>
            <a:off x="3603625" y="3595688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59" name="Oval 67"/>
          <p:cNvSpPr>
            <a:spLocks noChangeArrowheads="1"/>
          </p:cNvSpPr>
          <p:nvPr/>
        </p:nvSpPr>
        <p:spPr bwMode="auto">
          <a:xfrm>
            <a:off x="5802313" y="5375275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60" name="Oval 68"/>
          <p:cNvSpPr>
            <a:spLocks noChangeArrowheads="1"/>
          </p:cNvSpPr>
          <p:nvPr/>
        </p:nvSpPr>
        <p:spPr bwMode="auto">
          <a:xfrm>
            <a:off x="5637213" y="357505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3" name="Oval 51"/>
          <p:cNvSpPr>
            <a:spLocks noChangeArrowheads="1"/>
          </p:cNvSpPr>
          <p:nvPr/>
        </p:nvSpPr>
        <p:spPr bwMode="auto">
          <a:xfrm>
            <a:off x="3779838" y="4397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44" name="Oval 52"/>
          <p:cNvSpPr>
            <a:spLocks noChangeArrowheads="1"/>
          </p:cNvSpPr>
          <p:nvPr/>
        </p:nvSpPr>
        <p:spPr bwMode="auto">
          <a:xfrm>
            <a:off x="4803775" y="4397375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51" name="Oval 59"/>
          <p:cNvSpPr>
            <a:spLocks noChangeArrowheads="1"/>
          </p:cNvSpPr>
          <p:nvPr/>
        </p:nvSpPr>
        <p:spPr bwMode="auto">
          <a:xfrm>
            <a:off x="5199063" y="5395913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52" name="Oval 60"/>
          <p:cNvSpPr>
            <a:spLocks noChangeArrowheads="1"/>
          </p:cNvSpPr>
          <p:nvPr/>
        </p:nvSpPr>
        <p:spPr bwMode="auto">
          <a:xfrm>
            <a:off x="5054600" y="3595688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69" name="Line 77"/>
          <p:cNvSpPr>
            <a:spLocks noChangeShapeType="1"/>
          </p:cNvSpPr>
          <p:nvPr/>
        </p:nvSpPr>
        <p:spPr bwMode="auto">
          <a:xfrm>
            <a:off x="1447800" y="4800600"/>
            <a:ext cx="228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3" name="Oval 61"/>
          <p:cNvSpPr>
            <a:spLocks noChangeArrowheads="1"/>
          </p:cNvSpPr>
          <p:nvPr/>
        </p:nvSpPr>
        <p:spPr bwMode="auto">
          <a:xfrm>
            <a:off x="5875338" y="4397375"/>
            <a:ext cx="674687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54" name="Oval 62"/>
          <p:cNvSpPr>
            <a:spLocks noChangeArrowheads="1"/>
          </p:cNvSpPr>
          <p:nvPr/>
        </p:nvSpPr>
        <p:spPr bwMode="auto">
          <a:xfrm>
            <a:off x="6940550" y="4356100"/>
            <a:ext cx="674688" cy="73025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61" name="Oval 69"/>
          <p:cNvSpPr>
            <a:spLocks noChangeArrowheads="1"/>
          </p:cNvSpPr>
          <p:nvPr/>
        </p:nvSpPr>
        <p:spPr bwMode="auto">
          <a:xfrm>
            <a:off x="7356475" y="5334000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62" name="Oval 70"/>
          <p:cNvSpPr>
            <a:spLocks noChangeArrowheads="1"/>
          </p:cNvSpPr>
          <p:nvPr/>
        </p:nvSpPr>
        <p:spPr bwMode="auto">
          <a:xfrm>
            <a:off x="7273925" y="3616325"/>
            <a:ext cx="533400" cy="5334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70" name="Line 78"/>
          <p:cNvSpPr>
            <a:spLocks noChangeShapeType="1"/>
          </p:cNvSpPr>
          <p:nvPr/>
        </p:nvSpPr>
        <p:spPr bwMode="auto">
          <a:xfrm>
            <a:off x="7948613" y="4738688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1" name="Line 79"/>
          <p:cNvSpPr>
            <a:spLocks noChangeShapeType="1"/>
          </p:cNvSpPr>
          <p:nvPr/>
        </p:nvSpPr>
        <p:spPr bwMode="auto">
          <a:xfrm>
            <a:off x="990600" y="4800600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2" name="Line 80"/>
          <p:cNvSpPr>
            <a:spLocks noChangeShapeType="1"/>
          </p:cNvSpPr>
          <p:nvPr/>
        </p:nvSpPr>
        <p:spPr bwMode="auto">
          <a:xfrm>
            <a:off x="76200" y="48006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5" name="Line 83"/>
          <p:cNvSpPr>
            <a:spLocks noChangeShapeType="1"/>
          </p:cNvSpPr>
          <p:nvPr/>
        </p:nvSpPr>
        <p:spPr bwMode="auto">
          <a:xfrm>
            <a:off x="8458200" y="1752600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6" name="Line 84"/>
          <p:cNvSpPr>
            <a:spLocks noChangeShapeType="1"/>
          </p:cNvSpPr>
          <p:nvPr/>
        </p:nvSpPr>
        <p:spPr bwMode="auto">
          <a:xfrm>
            <a:off x="152400" y="1828800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77" name="Text Box 85"/>
          <p:cNvSpPr txBox="1">
            <a:spLocks noChangeArrowheads="1"/>
          </p:cNvSpPr>
          <p:nvPr/>
        </p:nvSpPr>
        <p:spPr bwMode="auto">
          <a:xfrm>
            <a:off x="533400" y="1524000"/>
            <a:ext cx="428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+</a:t>
            </a:r>
          </a:p>
        </p:txBody>
      </p:sp>
      <p:sp>
        <p:nvSpPr>
          <p:cNvPr id="59478" name="Text Box 86"/>
          <p:cNvSpPr txBox="1">
            <a:spLocks noChangeArrowheads="1"/>
          </p:cNvSpPr>
          <p:nvPr/>
        </p:nvSpPr>
        <p:spPr bwMode="auto">
          <a:xfrm>
            <a:off x="3124971" y="5908675"/>
            <a:ext cx="45823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Poli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(PE)</a:t>
            </a:r>
          </a:p>
        </p:txBody>
      </p:sp>
      <p:sp>
        <p:nvSpPr>
          <p:cNvPr id="59490" name="Line 98"/>
          <p:cNvSpPr>
            <a:spLocks noChangeShapeType="1"/>
          </p:cNvSpPr>
          <p:nvPr/>
        </p:nvSpPr>
        <p:spPr bwMode="auto">
          <a:xfrm>
            <a:off x="2347913" y="4800600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91" name="Line 99"/>
          <p:cNvSpPr>
            <a:spLocks noChangeShapeType="1"/>
          </p:cNvSpPr>
          <p:nvPr/>
        </p:nvSpPr>
        <p:spPr bwMode="auto">
          <a:xfrm>
            <a:off x="3387725" y="4786313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92" name="Line 100"/>
          <p:cNvSpPr>
            <a:spLocks noChangeShapeType="1"/>
          </p:cNvSpPr>
          <p:nvPr/>
        </p:nvSpPr>
        <p:spPr bwMode="auto">
          <a:xfrm>
            <a:off x="4433888" y="4765675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93" name="Line 101"/>
          <p:cNvSpPr>
            <a:spLocks noChangeShapeType="1"/>
          </p:cNvSpPr>
          <p:nvPr/>
        </p:nvSpPr>
        <p:spPr bwMode="auto">
          <a:xfrm>
            <a:off x="6554788" y="4745038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95" name="Line 103"/>
          <p:cNvSpPr>
            <a:spLocks noChangeShapeType="1"/>
          </p:cNvSpPr>
          <p:nvPr/>
        </p:nvSpPr>
        <p:spPr bwMode="auto">
          <a:xfrm>
            <a:off x="7621588" y="4759325"/>
            <a:ext cx="228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96" name="Line 104"/>
          <p:cNvSpPr>
            <a:spLocks noChangeShapeType="1"/>
          </p:cNvSpPr>
          <p:nvPr/>
        </p:nvSpPr>
        <p:spPr bwMode="auto">
          <a:xfrm>
            <a:off x="5494338" y="4745038"/>
            <a:ext cx="38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7475" y="4271800"/>
            <a:ext cx="1746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200" y="4994275"/>
                <a:ext cx="14859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Áp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994275"/>
                <a:ext cx="1485900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452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863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93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594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94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9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5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5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5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5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5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5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5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9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59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59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5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5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5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5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5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5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5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5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5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5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5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5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5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5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5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5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5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5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5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38" grpId="0" animBg="1"/>
      <p:bldP spid="59437" grpId="0" animBg="1"/>
      <p:bldP spid="59436" grpId="0" animBg="1"/>
      <p:bldP spid="59447" grpId="0" animBg="1"/>
      <p:bldP spid="59446" grpId="0" animBg="1"/>
      <p:bldP spid="59448" grpId="0" animBg="1"/>
      <p:bldP spid="59455" grpId="0" animBg="1"/>
      <p:bldP spid="59456" grpId="0" animBg="1"/>
      <p:bldP spid="59457" grpId="0" animBg="1"/>
      <p:bldP spid="59458" grpId="0" animBg="1"/>
      <p:bldP spid="59445" grpId="0" animBg="1"/>
      <p:bldP spid="59394" grpId="0" animBg="1"/>
      <p:bldP spid="59407" grpId="0" animBg="1"/>
      <p:bldP spid="59420" grpId="0" animBg="1"/>
      <p:bldP spid="59439" grpId="0" animBg="1"/>
      <p:bldP spid="59440" grpId="0" animBg="1"/>
      <p:bldP spid="59433" grpId="0" animBg="1"/>
      <p:bldP spid="59434" grpId="0" animBg="1"/>
      <p:bldP spid="59435" grpId="0" animBg="1"/>
      <p:bldP spid="59441" grpId="0" animBg="1"/>
      <p:bldP spid="59442" grpId="0" animBg="1"/>
      <p:bldP spid="59449" grpId="0" animBg="1"/>
      <p:bldP spid="59450" grpId="0" animBg="1"/>
      <p:bldP spid="59459" grpId="0" animBg="1"/>
      <p:bldP spid="59460" grpId="0" animBg="1"/>
      <p:bldP spid="59443" grpId="0" animBg="1"/>
      <p:bldP spid="59444" grpId="0" animBg="1"/>
      <p:bldP spid="59451" grpId="0" animBg="1"/>
      <p:bldP spid="59452" grpId="0" animBg="1"/>
      <p:bldP spid="59469" grpId="0" animBg="1"/>
      <p:bldP spid="59453" grpId="0" animBg="1"/>
      <p:bldP spid="59454" grpId="0" animBg="1"/>
      <p:bldP spid="59461" grpId="0" animBg="1"/>
      <p:bldP spid="59462" grpId="0" animBg="1"/>
      <p:bldP spid="59470" grpId="0" animBg="1"/>
      <p:bldP spid="59471" grpId="0" animBg="1"/>
      <p:bldP spid="59472" grpId="0" animBg="1"/>
      <p:bldP spid="59478" grpId="0"/>
      <p:bldP spid="59490" grpId="0" animBg="1"/>
      <p:bldP spid="59491" grpId="0" animBg="1"/>
      <p:bldP spid="59492" grpId="0" animBg="1"/>
      <p:bldP spid="59493" grpId="0" animBg="1"/>
      <p:bldP spid="59495" grpId="0" animBg="1"/>
      <p:bldP spid="59496" grpId="0" animBg="1"/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990600" y="1449230"/>
            <a:ext cx="1828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PTHH: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22808" y="2088798"/>
            <a:ext cx="89605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... +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+...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6"/>
          <p:cNvSpPr txBox="1">
            <a:spLocks noChangeArrowheads="1"/>
          </p:cNvSpPr>
          <p:nvPr/>
        </p:nvSpPr>
        <p:spPr bwMode="auto">
          <a:xfrm>
            <a:off x="-24598" y="2963067"/>
            <a:ext cx="1552575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tác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US" sz="1800" baseline="30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8"/>
          <p:cNvSpPr txBox="1">
            <a:spLocks noChangeArrowheads="1"/>
          </p:cNvSpPr>
          <p:nvPr/>
        </p:nvSpPr>
        <p:spPr bwMode="auto">
          <a:xfrm>
            <a:off x="1190286" y="2956044"/>
            <a:ext cx="81061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…-CH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-...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55"/>
          <p:cNvSpPr>
            <a:spLocks noChangeShapeType="1"/>
          </p:cNvSpPr>
          <p:nvPr/>
        </p:nvSpPr>
        <p:spPr bwMode="auto">
          <a:xfrm>
            <a:off x="241300" y="3352800"/>
            <a:ext cx="1009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45792" y="80317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183472" y="1524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HỌC:</a:t>
            </a:r>
            <a:r>
              <a:rPr lang="vi-VN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008" y="3978676"/>
            <a:ext cx="2178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22808" y="1293813"/>
            <a:ext cx="565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Showcard Gothic" pitchFamily="82" charset="0"/>
                <a:sym typeface="Wingdings" pitchFamily="2" charset="2"/>
              </a:rPr>
              <a:t></a:t>
            </a:r>
            <a:endParaRPr lang="en-US" sz="4000" dirty="0">
              <a:latin typeface="Showcard Gothic" pitchFamily="82" charset="0"/>
              <a:sym typeface="Wingdings" pitchFamily="2" charset="2"/>
            </a:endParaRPr>
          </a:p>
        </p:txBody>
      </p:sp>
      <p:pic>
        <p:nvPicPr>
          <p:cNvPr id="15" name="Picture 14" descr="93020060_264458917915506_3745691294383472640_n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92" y="4643295"/>
            <a:ext cx="7403593" cy="1008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348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 animBg="1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418" name="Group 114"/>
          <p:cNvGrpSpPr>
            <a:grpSpLocks/>
          </p:cNvGrpSpPr>
          <p:nvPr/>
        </p:nvGrpSpPr>
        <p:grpSpPr bwMode="auto">
          <a:xfrm>
            <a:off x="651369" y="1007835"/>
            <a:ext cx="8172450" cy="5488173"/>
            <a:chOff x="1286" y="1118"/>
            <a:chExt cx="4291" cy="3112"/>
          </a:xfrm>
        </p:grpSpPr>
        <p:sp>
          <p:nvSpPr>
            <p:cNvPr id="98365" name="Oval 61"/>
            <p:cNvSpPr>
              <a:spLocks noChangeArrowheads="1"/>
            </p:cNvSpPr>
            <p:nvPr/>
          </p:nvSpPr>
          <p:spPr bwMode="auto">
            <a:xfrm>
              <a:off x="2398" y="2492"/>
              <a:ext cx="1568" cy="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vi-VN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tilen – C</a:t>
              </a:r>
              <a:r>
                <a:rPr lang="en-US" sz="2800" b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vi-VN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="1" baseline="-25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vi-VN" sz="28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98366" name="Picture 62" descr="ung-dung-axetilen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1" y="3191"/>
              <a:ext cx="1026" cy="7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368" name="Picture 64" descr="do nhua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3" y="1118"/>
              <a:ext cx="926" cy="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370" name="Line 66"/>
            <p:cNvSpPr>
              <a:spLocks noChangeShapeType="1"/>
            </p:cNvSpPr>
            <p:nvPr/>
          </p:nvSpPr>
          <p:spPr bwMode="auto">
            <a:xfrm rot="7496572" flipH="1">
              <a:off x="2998" y="2107"/>
              <a:ext cx="379" cy="27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73" name="Line 69"/>
            <p:cNvSpPr>
              <a:spLocks noChangeShapeType="1"/>
            </p:cNvSpPr>
            <p:nvPr/>
          </p:nvSpPr>
          <p:spPr bwMode="auto">
            <a:xfrm>
              <a:off x="3138" y="2953"/>
              <a:ext cx="0" cy="5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75" name="Text Box 71"/>
            <p:cNvSpPr txBox="1">
              <a:spLocks noChangeArrowheads="1"/>
            </p:cNvSpPr>
            <p:nvPr/>
          </p:nvSpPr>
          <p:spPr bwMode="auto">
            <a:xfrm>
              <a:off x="2428" y="2923"/>
              <a:ext cx="725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SX</a:t>
              </a:r>
            </a:p>
            <a:p>
              <a:pPr algn="ctr">
                <a:spcBef>
                  <a:spcPct val="50000"/>
                </a:spcBef>
              </a:pP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Đ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icloetan</a:t>
              </a:r>
              <a:endParaRPr lang="vi-VN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8377" name="Group 73"/>
            <p:cNvGrpSpPr>
              <a:grpSpLocks/>
            </p:cNvGrpSpPr>
            <p:nvPr/>
          </p:nvGrpSpPr>
          <p:grpSpPr bwMode="auto">
            <a:xfrm rot="20333137">
              <a:off x="3838" y="2573"/>
              <a:ext cx="1293" cy="744"/>
              <a:chOff x="3696" y="1779"/>
              <a:chExt cx="1293" cy="744"/>
            </a:xfrm>
          </p:grpSpPr>
          <p:sp>
            <p:nvSpPr>
              <p:cNvPr id="98378" name="Line 74"/>
              <p:cNvSpPr>
                <a:spLocks noChangeShapeType="1"/>
              </p:cNvSpPr>
              <p:nvPr/>
            </p:nvSpPr>
            <p:spPr bwMode="auto">
              <a:xfrm>
                <a:off x="3696" y="1842"/>
                <a:ext cx="908" cy="68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79" name="Text Box 75"/>
              <p:cNvSpPr txBox="1">
                <a:spLocks noChangeArrowheads="1"/>
              </p:cNvSpPr>
              <p:nvPr/>
            </p:nvSpPr>
            <p:spPr bwMode="auto">
              <a:xfrm rot="2355854">
                <a:off x="3900" y="1779"/>
                <a:ext cx="1089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vi-VN" sz="2400">
                    <a:latin typeface="Times New Roman" pitchFamily="18" charset="0"/>
                    <a:cs typeface="Times New Roman" pitchFamily="18" charset="0"/>
                  </a:rPr>
                  <a:t>SX Axit axetic, rượu etilic</a:t>
                </a:r>
              </a:p>
            </p:txBody>
          </p:sp>
        </p:grpSp>
        <p:sp>
          <p:nvSpPr>
            <p:cNvPr id="98387" name="Line 83"/>
            <p:cNvSpPr>
              <a:spLocks noChangeShapeType="1"/>
            </p:cNvSpPr>
            <p:nvPr/>
          </p:nvSpPr>
          <p:spPr bwMode="auto">
            <a:xfrm rot="844154" flipH="1">
              <a:off x="1704" y="2792"/>
              <a:ext cx="784" cy="5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88" name="Text Box 84"/>
            <p:cNvSpPr txBox="1">
              <a:spLocks noChangeArrowheads="1"/>
            </p:cNvSpPr>
            <p:nvPr/>
          </p:nvSpPr>
          <p:spPr bwMode="auto">
            <a:xfrm rot="20277905">
              <a:off x="1286" y="2507"/>
              <a:ext cx="1301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ích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 th</a:t>
              </a: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ích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 qu</a:t>
              </a: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ả</a:t>
              </a: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mau ch</a:t>
              </a: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ín</a:t>
              </a:r>
            </a:p>
          </p:txBody>
        </p:sp>
        <p:grpSp>
          <p:nvGrpSpPr>
            <p:cNvPr id="98391" name="Group 87"/>
            <p:cNvGrpSpPr>
              <a:grpSpLocks/>
            </p:cNvGrpSpPr>
            <p:nvPr/>
          </p:nvGrpSpPr>
          <p:grpSpPr bwMode="auto">
            <a:xfrm>
              <a:off x="2483" y="2054"/>
              <a:ext cx="1702" cy="785"/>
              <a:chOff x="2426" y="1842"/>
              <a:chExt cx="1361" cy="785"/>
            </a:xfrm>
          </p:grpSpPr>
          <p:sp>
            <p:nvSpPr>
              <p:cNvPr id="98392" name="Text Box 88"/>
              <p:cNvSpPr txBox="1">
                <a:spLocks noChangeArrowheads="1"/>
              </p:cNvSpPr>
              <p:nvPr/>
            </p:nvSpPr>
            <p:spPr bwMode="auto">
              <a:xfrm>
                <a:off x="2426" y="1842"/>
                <a:ext cx="589" cy="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Polietilen</a:t>
                </a:r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(PE)</a:t>
                </a:r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endParaRPr lang="vi-VN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8393" name="Rectangle 89"/>
              <p:cNvSpPr>
                <a:spLocks noChangeArrowheads="1"/>
              </p:cNvSpPr>
              <p:nvPr/>
            </p:nvSpPr>
            <p:spPr bwMode="auto">
              <a:xfrm>
                <a:off x="2971" y="1842"/>
                <a:ext cx="816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SX </a:t>
                </a:r>
              </a:p>
              <a:p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nh</a:t>
                </a:r>
                <a:r>
                  <a:rPr lang="vi-VN" sz="2400">
                    <a:latin typeface="Times New Roman" pitchFamily="18" charset="0"/>
                    <a:cs typeface="Times New Roman" pitchFamily="18" charset="0"/>
                  </a:rPr>
                  <a:t>ựa</a:t>
                </a: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PVC</a:t>
                </a:r>
                <a:endParaRPr lang="vi-VN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8407" name="Group 103"/>
            <p:cNvGrpSpPr>
              <a:grpSpLocks/>
            </p:cNvGrpSpPr>
            <p:nvPr/>
          </p:nvGrpSpPr>
          <p:grpSpPr bwMode="auto">
            <a:xfrm>
              <a:off x="2729" y="3506"/>
              <a:ext cx="819" cy="724"/>
              <a:chOff x="4852" y="2291"/>
              <a:chExt cx="2049" cy="2377"/>
            </a:xfrm>
          </p:grpSpPr>
          <p:sp>
            <p:nvSpPr>
              <p:cNvPr id="98408" name="Text Box 104"/>
              <p:cNvSpPr txBox="1">
                <a:spLocks noChangeArrowheads="1"/>
              </p:cNvSpPr>
              <p:nvPr/>
            </p:nvSpPr>
            <p:spPr bwMode="auto">
              <a:xfrm>
                <a:off x="5183" y="4155"/>
                <a:ext cx="1450" cy="3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en-US" sz="1200" b="1">
                    <a:latin typeface="Times New Roman" pitchFamily="18" charset="0"/>
                  </a:rPr>
                  <a:t>Đ</a:t>
                </a:r>
                <a:r>
                  <a:rPr lang="en-US" sz="1200" b="1"/>
                  <a:t>icloetan</a:t>
                </a:r>
                <a:endParaRPr lang="en-US"/>
              </a:p>
            </p:txBody>
          </p:sp>
          <p:grpSp>
            <p:nvGrpSpPr>
              <p:cNvPr id="98409" name="Group 105"/>
              <p:cNvGrpSpPr>
                <a:grpSpLocks/>
              </p:cNvGrpSpPr>
              <p:nvPr/>
            </p:nvGrpSpPr>
            <p:grpSpPr bwMode="auto">
              <a:xfrm>
                <a:off x="4852" y="2291"/>
                <a:ext cx="2049" cy="2377"/>
                <a:chOff x="4347" y="1931"/>
                <a:chExt cx="2049" cy="2377"/>
              </a:xfrm>
            </p:grpSpPr>
            <p:sp>
              <p:nvSpPr>
                <p:cNvPr id="98410" name="Freeform 106"/>
                <p:cNvSpPr>
                  <a:spLocks/>
                </p:cNvSpPr>
                <p:nvPr/>
              </p:nvSpPr>
              <p:spPr bwMode="auto">
                <a:xfrm>
                  <a:off x="6294" y="4149"/>
                  <a:ext cx="102" cy="158"/>
                </a:xfrm>
                <a:custGeom>
                  <a:avLst/>
                  <a:gdLst>
                    <a:gd name="T0" fmla="*/ 0 w 411"/>
                    <a:gd name="T1" fmla="*/ 633 h 633"/>
                    <a:gd name="T2" fmla="*/ 270 w 411"/>
                    <a:gd name="T3" fmla="*/ 533 h 633"/>
                    <a:gd name="T4" fmla="*/ 411 w 411"/>
                    <a:gd name="T5" fmla="*/ 282 h 633"/>
                    <a:gd name="T6" fmla="*/ 354 w 411"/>
                    <a:gd name="T7" fmla="*/ 0 h 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1" h="633">
                      <a:moveTo>
                        <a:pt x="0" y="633"/>
                      </a:moveTo>
                      <a:lnTo>
                        <a:pt x="270" y="533"/>
                      </a:lnTo>
                      <a:lnTo>
                        <a:pt x="411" y="282"/>
                      </a:lnTo>
                      <a:lnTo>
                        <a:pt x="354" y="0"/>
                      </a:lnTo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1" name="Freeform 107"/>
                <p:cNvSpPr>
                  <a:spLocks/>
                </p:cNvSpPr>
                <p:nvPr/>
              </p:nvSpPr>
              <p:spPr bwMode="auto">
                <a:xfrm>
                  <a:off x="4347" y="4149"/>
                  <a:ext cx="102" cy="158"/>
                </a:xfrm>
                <a:custGeom>
                  <a:avLst/>
                  <a:gdLst>
                    <a:gd name="T0" fmla="*/ 57 w 410"/>
                    <a:gd name="T1" fmla="*/ 0 h 633"/>
                    <a:gd name="T2" fmla="*/ 0 w 410"/>
                    <a:gd name="T3" fmla="*/ 282 h 633"/>
                    <a:gd name="T4" fmla="*/ 141 w 410"/>
                    <a:gd name="T5" fmla="*/ 533 h 633"/>
                    <a:gd name="T6" fmla="*/ 410 w 410"/>
                    <a:gd name="T7" fmla="*/ 633 h 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0" h="633">
                      <a:moveTo>
                        <a:pt x="57" y="0"/>
                      </a:moveTo>
                      <a:lnTo>
                        <a:pt x="0" y="282"/>
                      </a:lnTo>
                      <a:lnTo>
                        <a:pt x="141" y="533"/>
                      </a:lnTo>
                      <a:lnTo>
                        <a:pt x="410" y="633"/>
                      </a:lnTo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2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4361" y="2876"/>
                  <a:ext cx="781" cy="127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3" name="Line 109"/>
                <p:cNvSpPr>
                  <a:spLocks noChangeShapeType="1"/>
                </p:cNvSpPr>
                <p:nvPr/>
              </p:nvSpPr>
              <p:spPr bwMode="auto">
                <a:xfrm>
                  <a:off x="5601" y="2876"/>
                  <a:ext cx="781" cy="127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4" name="Line 110"/>
                <p:cNvSpPr>
                  <a:spLocks noChangeShapeType="1"/>
                </p:cNvSpPr>
                <p:nvPr/>
              </p:nvSpPr>
              <p:spPr bwMode="auto">
                <a:xfrm>
                  <a:off x="5601" y="1972"/>
                  <a:ext cx="1" cy="904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5" name="Line 111"/>
                <p:cNvSpPr>
                  <a:spLocks noChangeShapeType="1"/>
                </p:cNvSpPr>
                <p:nvPr/>
              </p:nvSpPr>
              <p:spPr bwMode="auto">
                <a:xfrm>
                  <a:off x="5142" y="1972"/>
                  <a:ext cx="1" cy="904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6" name="Line 112"/>
                <p:cNvSpPr>
                  <a:spLocks noChangeShapeType="1"/>
                </p:cNvSpPr>
                <p:nvPr/>
              </p:nvSpPr>
              <p:spPr bwMode="auto">
                <a:xfrm>
                  <a:off x="4449" y="4307"/>
                  <a:ext cx="1845" cy="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417" name="Freeform 113"/>
                <p:cNvSpPr>
                  <a:spLocks/>
                </p:cNvSpPr>
                <p:nvPr/>
              </p:nvSpPr>
              <p:spPr bwMode="auto">
                <a:xfrm>
                  <a:off x="5142" y="1931"/>
                  <a:ext cx="458" cy="81"/>
                </a:xfrm>
                <a:custGeom>
                  <a:avLst/>
                  <a:gdLst>
                    <a:gd name="T0" fmla="*/ 0 w 1834"/>
                    <a:gd name="T1" fmla="*/ 162 h 324"/>
                    <a:gd name="T2" fmla="*/ 17 w 1834"/>
                    <a:gd name="T3" fmla="*/ 193 h 324"/>
                    <a:gd name="T4" fmla="*/ 66 w 1834"/>
                    <a:gd name="T5" fmla="*/ 223 h 324"/>
                    <a:gd name="T6" fmla="*/ 147 w 1834"/>
                    <a:gd name="T7" fmla="*/ 250 h 324"/>
                    <a:gd name="T8" fmla="*/ 255 w 1834"/>
                    <a:gd name="T9" fmla="*/ 275 h 324"/>
                    <a:gd name="T10" fmla="*/ 387 w 1834"/>
                    <a:gd name="T11" fmla="*/ 294 h 324"/>
                    <a:gd name="T12" fmla="*/ 538 w 1834"/>
                    <a:gd name="T13" fmla="*/ 310 h 324"/>
                    <a:gd name="T14" fmla="*/ 703 w 1834"/>
                    <a:gd name="T15" fmla="*/ 321 h 324"/>
                    <a:gd name="T16" fmla="*/ 876 w 1834"/>
                    <a:gd name="T17" fmla="*/ 324 h 324"/>
                    <a:gd name="T18" fmla="*/ 1050 w 1834"/>
                    <a:gd name="T19" fmla="*/ 323 h 324"/>
                    <a:gd name="T20" fmla="*/ 1220 w 1834"/>
                    <a:gd name="T21" fmla="*/ 316 h 324"/>
                    <a:gd name="T22" fmla="*/ 1379 w 1834"/>
                    <a:gd name="T23" fmla="*/ 303 h 324"/>
                    <a:gd name="T24" fmla="*/ 1520 w 1834"/>
                    <a:gd name="T25" fmla="*/ 285 h 324"/>
                    <a:gd name="T26" fmla="*/ 1642 w 1834"/>
                    <a:gd name="T27" fmla="*/ 263 h 324"/>
                    <a:gd name="T28" fmla="*/ 1735 w 1834"/>
                    <a:gd name="T29" fmla="*/ 237 h 324"/>
                    <a:gd name="T30" fmla="*/ 1800 w 1834"/>
                    <a:gd name="T31" fmla="*/ 208 h 324"/>
                    <a:gd name="T32" fmla="*/ 1834 w 1834"/>
                    <a:gd name="T33" fmla="*/ 178 h 324"/>
                    <a:gd name="T34" fmla="*/ 1834 w 1834"/>
                    <a:gd name="T35" fmla="*/ 147 h 324"/>
                    <a:gd name="T36" fmla="*/ 1800 w 1834"/>
                    <a:gd name="T37" fmla="*/ 117 h 324"/>
                    <a:gd name="T38" fmla="*/ 1735 w 1834"/>
                    <a:gd name="T39" fmla="*/ 88 h 324"/>
                    <a:gd name="T40" fmla="*/ 1642 w 1834"/>
                    <a:gd name="T41" fmla="*/ 63 h 324"/>
                    <a:gd name="T42" fmla="*/ 1520 w 1834"/>
                    <a:gd name="T43" fmla="*/ 40 h 324"/>
                    <a:gd name="T44" fmla="*/ 1379 w 1834"/>
                    <a:gd name="T45" fmla="*/ 22 h 324"/>
                    <a:gd name="T46" fmla="*/ 1220 w 1834"/>
                    <a:gd name="T47" fmla="*/ 10 h 324"/>
                    <a:gd name="T48" fmla="*/ 1050 w 1834"/>
                    <a:gd name="T49" fmla="*/ 3 h 324"/>
                    <a:gd name="T50" fmla="*/ 876 w 1834"/>
                    <a:gd name="T51" fmla="*/ 0 h 324"/>
                    <a:gd name="T52" fmla="*/ 703 w 1834"/>
                    <a:gd name="T53" fmla="*/ 5 h 324"/>
                    <a:gd name="T54" fmla="*/ 538 w 1834"/>
                    <a:gd name="T55" fmla="*/ 15 h 324"/>
                    <a:gd name="T56" fmla="*/ 387 w 1834"/>
                    <a:gd name="T57" fmla="*/ 30 h 324"/>
                    <a:gd name="T58" fmla="*/ 255 w 1834"/>
                    <a:gd name="T59" fmla="*/ 51 h 324"/>
                    <a:gd name="T60" fmla="*/ 147 w 1834"/>
                    <a:gd name="T61" fmla="*/ 75 h 324"/>
                    <a:gd name="T62" fmla="*/ 66 w 1834"/>
                    <a:gd name="T63" fmla="*/ 102 h 324"/>
                    <a:gd name="T64" fmla="*/ 17 w 1834"/>
                    <a:gd name="T65" fmla="*/ 132 h 324"/>
                    <a:gd name="T66" fmla="*/ 0 w 1834"/>
                    <a:gd name="T67" fmla="*/ 162 h 3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34" h="324">
                      <a:moveTo>
                        <a:pt x="0" y="162"/>
                      </a:moveTo>
                      <a:lnTo>
                        <a:pt x="17" y="193"/>
                      </a:lnTo>
                      <a:lnTo>
                        <a:pt x="66" y="223"/>
                      </a:lnTo>
                      <a:lnTo>
                        <a:pt x="147" y="250"/>
                      </a:lnTo>
                      <a:lnTo>
                        <a:pt x="255" y="275"/>
                      </a:lnTo>
                      <a:lnTo>
                        <a:pt x="387" y="294"/>
                      </a:lnTo>
                      <a:lnTo>
                        <a:pt x="538" y="310"/>
                      </a:lnTo>
                      <a:lnTo>
                        <a:pt x="703" y="321"/>
                      </a:lnTo>
                      <a:lnTo>
                        <a:pt x="876" y="324"/>
                      </a:lnTo>
                      <a:lnTo>
                        <a:pt x="1050" y="323"/>
                      </a:lnTo>
                      <a:lnTo>
                        <a:pt x="1220" y="316"/>
                      </a:lnTo>
                      <a:lnTo>
                        <a:pt x="1379" y="303"/>
                      </a:lnTo>
                      <a:lnTo>
                        <a:pt x="1520" y="285"/>
                      </a:lnTo>
                      <a:lnTo>
                        <a:pt x="1642" y="263"/>
                      </a:lnTo>
                      <a:lnTo>
                        <a:pt x="1735" y="237"/>
                      </a:lnTo>
                      <a:lnTo>
                        <a:pt x="1800" y="208"/>
                      </a:lnTo>
                      <a:lnTo>
                        <a:pt x="1834" y="178"/>
                      </a:lnTo>
                      <a:lnTo>
                        <a:pt x="1834" y="147"/>
                      </a:lnTo>
                      <a:lnTo>
                        <a:pt x="1800" y="117"/>
                      </a:lnTo>
                      <a:lnTo>
                        <a:pt x="1735" y="88"/>
                      </a:lnTo>
                      <a:lnTo>
                        <a:pt x="1642" y="63"/>
                      </a:lnTo>
                      <a:lnTo>
                        <a:pt x="1520" y="40"/>
                      </a:lnTo>
                      <a:lnTo>
                        <a:pt x="1379" y="22"/>
                      </a:lnTo>
                      <a:lnTo>
                        <a:pt x="1220" y="10"/>
                      </a:lnTo>
                      <a:lnTo>
                        <a:pt x="1050" y="3"/>
                      </a:lnTo>
                      <a:lnTo>
                        <a:pt x="876" y="0"/>
                      </a:lnTo>
                      <a:lnTo>
                        <a:pt x="703" y="5"/>
                      </a:lnTo>
                      <a:lnTo>
                        <a:pt x="538" y="15"/>
                      </a:lnTo>
                      <a:lnTo>
                        <a:pt x="387" y="30"/>
                      </a:lnTo>
                      <a:lnTo>
                        <a:pt x="255" y="51"/>
                      </a:lnTo>
                      <a:lnTo>
                        <a:pt x="147" y="75"/>
                      </a:lnTo>
                      <a:lnTo>
                        <a:pt x="66" y="102"/>
                      </a:lnTo>
                      <a:lnTo>
                        <a:pt x="17" y="132"/>
                      </a:lnTo>
                      <a:lnTo>
                        <a:pt x="0" y="162"/>
                      </a:lnTo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pic>
        <p:nvPicPr>
          <p:cNvPr id="98420" name="Picture 116" descr="qua chi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013325"/>
            <a:ext cx="1970087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3526" y="152400"/>
            <a:ext cx="3654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ỨNG DỤNG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16773" y="141303"/>
            <a:ext cx="2301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(SGK)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31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84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8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8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54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542905"/>
              </p:ext>
            </p:extLst>
          </p:nvPr>
        </p:nvGraphicFramePr>
        <p:xfrm>
          <a:off x="193675" y="1954588"/>
          <a:ext cx="8591550" cy="2452688"/>
        </p:xfrm>
        <a:graphic>
          <a:graphicData uri="http://schemas.openxmlformats.org/drawingml/2006/table">
            <a:tbl>
              <a:tblPr/>
              <a:tblGrid>
                <a:gridCol w="1187450"/>
                <a:gridCol w="1973262"/>
                <a:gridCol w="1901825"/>
                <a:gridCol w="1873250"/>
                <a:gridCol w="1655763"/>
              </a:tblGrid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đôi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mất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brom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trùng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cháy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Etilen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21" name="Text Box 73"/>
          <p:cNvSpPr txBox="1">
            <a:spLocks noChangeArrowheads="1"/>
          </p:cNvSpPr>
          <p:nvPr/>
        </p:nvSpPr>
        <p:spPr bwMode="auto">
          <a:xfrm>
            <a:off x="178879" y="951131"/>
            <a:ext cx="896512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“c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 ho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 v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29" name="Text Box 81"/>
          <p:cNvSpPr txBox="1">
            <a:spLocks noChangeArrowheads="1"/>
          </p:cNvSpPr>
          <p:nvPr/>
        </p:nvSpPr>
        <p:spPr bwMode="auto">
          <a:xfrm>
            <a:off x="2949575" y="304800"/>
            <a:ext cx="25781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30" name="Text Box 82"/>
          <p:cNvSpPr txBox="1">
            <a:spLocks noChangeArrowheads="1"/>
          </p:cNvSpPr>
          <p:nvPr/>
        </p:nvSpPr>
        <p:spPr bwMode="auto">
          <a:xfrm>
            <a:off x="1563688" y="3377267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33" name="Text Box 85"/>
          <p:cNvSpPr txBox="1">
            <a:spLocks noChangeArrowheads="1"/>
          </p:cNvSpPr>
          <p:nvPr/>
        </p:nvSpPr>
        <p:spPr bwMode="auto">
          <a:xfrm>
            <a:off x="3581400" y="3377267"/>
            <a:ext cx="14938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34" name="Text Box 86"/>
          <p:cNvSpPr txBox="1">
            <a:spLocks noChangeArrowheads="1"/>
          </p:cNvSpPr>
          <p:nvPr/>
        </p:nvSpPr>
        <p:spPr bwMode="auto">
          <a:xfrm>
            <a:off x="5411788" y="3390384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35" name="Text Box 87"/>
          <p:cNvSpPr txBox="1">
            <a:spLocks noChangeArrowheads="1"/>
          </p:cNvSpPr>
          <p:nvPr/>
        </p:nvSpPr>
        <p:spPr bwMode="auto">
          <a:xfrm>
            <a:off x="7315200" y="3377267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ó</a:t>
            </a:r>
          </a:p>
        </p:txBody>
      </p:sp>
      <p:sp>
        <p:nvSpPr>
          <p:cNvPr id="53336" name="Text Box 88"/>
          <p:cNvSpPr txBox="1">
            <a:spLocks noChangeArrowheads="1"/>
          </p:cNvSpPr>
          <p:nvPr/>
        </p:nvSpPr>
        <p:spPr bwMode="auto">
          <a:xfrm>
            <a:off x="1563688" y="3936553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ó</a:t>
            </a:r>
          </a:p>
        </p:txBody>
      </p:sp>
      <p:sp>
        <p:nvSpPr>
          <p:cNvPr id="53337" name="Text Box 89"/>
          <p:cNvSpPr txBox="1">
            <a:spLocks noChangeArrowheads="1"/>
          </p:cNvSpPr>
          <p:nvPr/>
        </p:nvSpPr>
        <p:spPr bwMode="auto">
          <a:xfrm>
            <a:off x="3581400" y="3913604"/>
            <a:ext cx="14938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ó</a:t>
            </a:r>
          </a:p>
        </p:txBody>
      </p:sp>
      <p:sp>
        <p:nvSpPr>
          <p:cNvPr id="53338" name="Text Box 90"/>
          <p:cNvSpPr txBox="1">
            <a:spLocks noChangeArrowheads="1"/>
          </p:cNvSpPr>
          <p:nvPr/>
        </p:nvSpPr>
        <p:spPr bwMode="auto">
          <a:xfrm>
            <a:off x="5411787" y="3913604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ó</a:t>
            </a:r>
          </a:p>
        </p:txBody>
      </p:sp>
      <p:sp>
        <p:nvSpPr>
          <p:cNvPr id="53339" name="Text Box 91"/>
          <p:cNvSpPr txBox="1">
            <a:spLocks noChangeArrowheads="1"/>
          </p:cNvSpPr>
          <p:nvPr/>
        </p:nvSpPr>
        <p:spPr bwMode="auto">
          <a:xfrm>
            <a:off x="7151765" y="3900487"/>
            <a:ext cx="149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ó</a:t>
            </a:r>
          </a:p>
        </p:txBody>
      </p:sp>
    </p:spTree>
    <p:extLst>
      <p:ext uri="{BB962C8B-B14F-4D97-AF65-F5344CB8AC3E}">
        <p14:creationId xmlns:p14="http://schemas.microsoft.com/office/powerpoint/2010/main" val="173877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5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21" grpId="0" autoUpdateAnimBg="0"/>
      <p:bldP spid="53329" grpId="0" autoUpdateAnimBg="0"/>
      <p:bldP spid="53330" grpId="0" autoUpdateAnimBg="0"/>
      <p:bldP spid="53333" grpId="0" autoUpdateAnimBg="0"/>
      <p:bldP spid="53334" grpId="0" autoUpdateAnimBg="0"/>
      <p:bldP spid="53335" grpId="0" autoUpdateAnimBg="0"/>
      <p:bldP spid="53336" grpId="0" autoUpdateAnimBg="0"/>
      <p:bldP spid="53337" grpId="0" autoUpdateAnimBg="0"/>
      <p:bldP spid="53338" grpId="0" autoUpdateAnimBg="0"/>
      <p:bldP spid="5333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7"/>
          <p:cNvSpPr txBox="1">
            <a:spLocks noChangeArrowheads="1"/>
          </p:cNvSpPr>
          <p:nvPr/>
        </p:nvSpPr>
        <p:spPr bwMode="auto">
          <a:xfrm>
            <a:off x="193675" y="1219200"/>
            <a:ext cx="895032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Metan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ẫn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đâ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y c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ùng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ế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Metan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8"/>
          <p:cNvSpPr txBox="1">
            <a:spLocks noChangeArrowheads="1"/>
          </p:cNvSpPr>
          <p:nvPr/>
        </p:nvSpPr>
        <p:spPr bwMode="auto">
          <a:xfrm>
            <a:off x="193675" y="3352800"/>
            <a:ext cx="46505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A.   N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70"/>
          <p:cNvSpPr txBox="1">
            <a:spLocks noChangeArrowheads="1"/>
          </p:cNvSpPr>
          <p:nvPr/>
        </p:nvSpPr>
        <p:spPr bwMode="auto">
          <a:xfrm>
            <a:off x="4690291" y="3352800"/>
            <a:ext cx="42291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B.   Dung d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ịch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1"/>
          <p:cNvSpPr txBox="1">
            <a:spLocks noChangeArrowheads="1"/>
          </p:cNvSpPr>
          <p:nvPr/>
        </p:nvSpPr>
        <p:spPr bwMode="auto">
          <a:xfrm>
            <a:off x="212170" y="4191000"/>
            <a:ext cx="410697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C.   Dung d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ịch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Brom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72"/>
          <p:cNvSpPr txBox="1">
            <a:spLocks noChangeArrowheads="1"/>
          </p:cNvSpPr>
          <p:nvPr/>
        </p:nvSpPr>
        <p:spPr bwMode="auto">
          <a:xfrm>
            <a:off x="4690291" y="4267200"/>
            <a:ext cx="41189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D.   Dung d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ịch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NaCl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93"/>
          <p:cNvSpPr>
            <a:spLocks noChangeArrowheads="1"/>
          </p:cNvSpPr>
          <p:nvPr/>
        </p:nvSpPr>
        <p:spPr bwMode="auto">
          <a:xfrm>
            <a:off x="192935" y="4225512"/>
            <a:ext cx="549830" cy="57013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1"/>
          <p:cNvSpPr txBox="1">
            <a:spLocks noChangeArrowheads="1"/>
          </p:cNvSpPr>
          <p:nvPr/>
        </p:nvSpPr>
        <p:spPr bwMode="auto">
          <a:xfrm>
            <a:off x="2949575" y="304800"/>
            <a:ext cx="25781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2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4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4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/>
      <p:bldP spid="6" grpId="0" autoUpdateAnimBg="0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981200"/>
            <a:ext cx="792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BTVN: 1,4 /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119 SGK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40: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14700" y="8382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DẶN DÒ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5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19200"/>
            <a:ext cx="5029200" cy="2971800"/>
          </a:xfrm>
          <a:prstGeom prst="rect">
            <a:avLst/>
          </a:prstGeom>
        </p:spPr>
      </p:pic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52400" y="152400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TÍNH CHẤT VẬT LÍ:</a:t>
            </a:r>
            <a:endParaRPr lang="vi-VN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138953" y="1676400"/>
            <a:ext cx="4419600" cy="26670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4343400" y="3429000"/>
            <a:ext cx="4419600" cy="28194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7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31788" y="5765800"/>
            <a:ext cx="70564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51" name="Group 11"/>
          <p:cNvGrpSpPr>
            <a:grpSpLocks/>
          </p:cNvGrpSpPr>
          <p:nvPr/>
        </p:nvGrpSpPr>
        <p:grpSpPr bwMode="auto">
          <a:xfrm>
            <a:off x="3130550" y="1857375"/>
            <a:ext cx="3768725" cy="3905250"/>
            <a:chOff x="3595" y="415"/>
            <a:chExt cx="3748" cy="3886"/>
          </a:xfrm>
        </p:grpSpPr>
        <p:graphicFrame>
          <p:nvGraphicFramePr>
            <p:cNvPr id="10252" name="Object 12"/>
            <p:cNvGraphicFramePr>
              <a:graphicFrameLocks noChangeAspect="1"/>
            </p:cNvGraphicFramePr>
            <p:nvPr/>
          </p:nvGraphicFramePr>
          <p:xfrm>
            <a:off x="3595" y="415"/>
            <a:ext cx="3748" cy="38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Drawing" r:id="rId3" imgW="6791400" imgH="3705120" progId="AutoCAD.Drawing.15">
                    <p:embed/>
                  </p:oleObj>
                </mc:Choice>
                <mc:Fallback>
                  <p:oleObj name="Drawing" r:id="rId3" imgW="6791400" imgH="3705120" progId="AutoCAD.Drawing.15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35939" t="11270" r="30109" b="24486"/>
                        <a:stretch>
                          <a:fillRect/>
                        </a:stretch>
                      </p:blipFill>
                      <p:spPr bwMode="auto">
                        <a:xfrm>
                          <a:off x="3595" y="415"/>
                          <a:ext cx="3748" cy="38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3886" y="2078"/>
              <a:ext cx="622" cy="483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4887" y="2419"/>
              <a:ext cx="932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sz="1100" b="1"/>
                <a:t>H</a:t>
              </a:r>
              <a:r>
                <a:rPr lang="en-US" sz="1100" b="1" baseline="-25000"/>
                <a:t>2</a:t>
              </a:r>
              <a:r>
                <a:rPr lang="en-US" sz="1100" b="1"/>
                <a:t>O</a:t>
              </a:r>
              <a:endParaRPr lang="en-US"/>
            </a:p>
          </p:txBody>
        </p:sp>
      </p:grp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52400" y="152400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TÍNH CHẤT VẬT LÍ:</a:t>
            </a:r>
            <a:endParaRPr lang="vi-VN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loud 1"/>
          <p:cNvSpPr/>
          <p:nvPr/>
        </p:nvSpPr>
        <p:spPr>
          <a:xfrm>
            <a:off x="481083" y="831687"/>
            <a:ext cx="4876800" cy="2725127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etilen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53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867400" y="1196975"/>
            <a:ext cx="295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40755" y="954818"/>
            <a:ext cx="79930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4" name="Rectangle 24"/>
              <p:cNvSpPr>
                <a:spLocks noChangeArrowheads="1"/>
              </p:cNvSpPr>
              <p:nvPr/>
            </p:nvSpPr>
            <p:spPr bwMode="auto">
              <a:xfrm>
                <a:off x="536273" y="1574255"/>
                <a:ext cx="5670142" cy="8757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Nhẹ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hơn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khí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(d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29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144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6273" y="1574255"/>
                <a:ext cx="5670142" cy="875753"/>
              </a:xfrm>
              <a:prstGeom prst="rect">
                <a:avLst/>
              </a:prstGeom>
              <a:blipFill rotWithShape="0">
                <a:blip r:embed="rId2"/>
                <a:stretch>
                  <a:fillRect l="-3333" r="-2366" b="-111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45" name="Rectangle 2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40755" y="2418933"/>
            <a:ext cx="7258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9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5725" y="3276600"/>
            <a:ext cx="7258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II.CẤU TẠO PHÂN TỬ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52400" y="152400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TÍNH CHẤT VẬT LÍ:</a:t>
            </a:r>
            <a:endParaRPr lang="vi-VN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0" descr="Mo hinh phan tu etilen 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4"/>
          <a:stretch>
            <a:fillRect/>
          </a:stretch>
        </p:blipFill>
        <p:spPr bwMode="auto">
          <a:xfrm>
            <a:off x="990600" y="4038600"/>
            <a:ext cx="7315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17929" y="884455"/>
            <a:ext cx="565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Showcard Gothic" pitchFamily="82" charset="0"/>
                <a:sym typeface="Wingdings" pitchFamily="2" charset="2"/>
              </a:rPr>
              <a:t></a:t>
            </a:r>
            <a:endParaRPr lang="en-US" sz="4000" dirty="0">
              <a:latin typeface="Showcard Gothic" pitchFamily="82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972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3" grpId="0"/>
      <p:bldP spid="5144" grpId="0"/>
      <p:bldP spid="5145" grpId="0"/>
      <p:bldP spid="5149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457200" y="1676400"/>
            <a:ext cx="815340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/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5400" b="1" dirty="0" err="1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5400" b="1" dirty="0" smtClean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metan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4776" y="152400"/>
            <a:ext cx="7258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II.CẤU TẠO PHÂN TỬ</a:t>
            </a:r>
          </a:p>
        </p:txBody>
      </p:sp>
    </p:spTree>
    <p:extLst>
      <p:ext uri="{BB962C8B-B14F-4D97-AF65-F5344CB8AC3E}">
        <p14:creationId xmlns:p14="http://schemas.microsoft.com/office/powerpoint/2010/main" val="319911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941794"/>
              </p:ext>
            </p:extLst>
          </p:nvPr>
        </p:nvGraphicFramePr>
        <p:xfrm>
          <a:off x="152401" y="1042831"/>
          <a:ext cx="8839200" cy="532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199"/>
                <a:gridCol w="3200401"/>
                <a:gridCol w="2895600"/>
              </a:tblGrid>
              <a:tr h="88392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Metan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Etilen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308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cấu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788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8700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3689412" y="2212020"/>
            <a:ext cx="1711325" cy="1487093"/>
            <a:chOff x="3498" y="270"/>
            <a:chExt cx="1078" cy="749"/>
          </a:xfrm>
        </p:grpSpPr>
        <p:sp>
          <p:nvSpPr>
            <p:cNvPr id="6" name="Text Box 29"/>
            <p:cNvSpPr txBox="1">
              <a:spLocks noChangeArrowheads="1"/>
            </p:cNvSpPr>
            <p:nvPr/>
          </p:nvSpPr>
          <p:spPr bwMode="auto">
            <a:xfrm>
              <a:off x="3820" y="538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vi-VN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30"/>
            <p:cNvSpPr txBox="1">
              <a:spLocks noChangeArrowheads="1"/>
            </p:cNvSpPr>
            <p:nvPr/>
          </p:nvSpPr>
          <p:spPr bwMode="auto">
            <a:xfrm>
              <a:off x="3820" y="270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31"/>
            <p:cNvSpPr txBox="1">
              <a:spLocks noChangeArrowheads="1"/>
            </p:cNvSpPr>
            <p:nvPr/>
          </p:nvSpPr>
          <p:spPr bwMode="auto">
            <a:xfrm>
              <a:off x="3820" y="817"/>
              <a:ext cx="395" cy="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4181" y="538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33"/>
            <p:cNvSpPr txBox="1">
              <a:spLocks noChangeArrowheads="1"/>
            </p:cNvSpPr>
            <p:nvPr/>
          </p:nvSpPr>
          <p:spPr bwMode="auto">
            <a:xfrm>
              <a:off x="3498" y="538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Line 34"/>
            <p:cNvSpPr>
              <a:spLocks noChangeShapeType="1"/>
            </p:cNvSpPr>
            <p:nvPr/>
          </p:nvSpPr>
          <p:spPr bwMode="auto">
            <a:xfrm>
              <a:off x="3764" y="656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Line 35"/>
            <p:cNvSpPr>
              <a:spLocks noChangeShapeType="1"/>
            </p:cNvSpPr>
            <p:nvPr/>
          </p:nvSpPr>
          <p:spPr bwMode="auto">
            <a:xfrm>
              <a:off x="4111" y="656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36"/>
            <p:cNvSpPr>
              <a:spLocks noChangeShapeType="1"/>
            </p:cNvSpPr>
            <p:nvPr/>
          </p:nvSpPr>
          <p:spPr bwMode="auto">
            <a:xfrm rot="-5400000">
              <a:off x="3974" y="803"/>
              <a:ext cx="9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37"/>
            <p:cNvSpPr>
              <a:spLocks noChangeShapeType="1"/>
            </p:cNvSpPr>
            <p:nvPr/>
          </p:nvSpPr>
          <p:spPr bwMode="auto">
            <a:xfrm rot="-5400000">
              <a:off x="3974" y="520"/>
              <a:ext cx="9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38"/>
          <p:cNvGrpSpPr>
            <a:grpSpLocks/>
          </p:cNvGrpSpPr>
          <p:nvPr/>
        </p:nvGrpSpPr>
        <p:grpSpPr bwMode="auto">
          <a:xfrm>
            <a:off x="6541294" y="2428347"/>
            <a:ext cx="2025650" cy="1237733"/>
            <a:chOff x="3844" y="1289"/>
            <a:chExt cx="1276" cy="583"/>
          </a:xfrm>
        </p:grpSpPr>
        <p:sp>
          <p:nvSpPr>
            <p:cNvPr id="16" name="Text Box 39"/>
            <p:cNvSpPr txBox="1">
              <a:spLocks noChangeArrowheads="1"/>
            </p:cNvSpPr>
            <p:nvPr/>
          </p:nvSpPr>
          <p:spPr bwMode="auto">
            <a:xfrm>
              <a:off x="4128" y="1474"/>
              <a:ext cx="39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40"/>
            <p:cNvSpPr txBox="1">
              <a:spLocks noChangeArrowheads="1"/>
            </p:cNvSpPr>
            <p:nvPr/>
          </p:nvSpPr>
          <p:spPr bwMode="auto">
            <a:xfrm>
              <a:off x="4476" y="1474"/>
              <a:ext cx="39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vi-VN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Line 41"/>
            <p:cNvSpPr>
              <a:spLocks noChangeShapeType="1"/>
            </p:cNvSpPr>
            <p:nvPr/>
          </p:nvSpPr>
          <p:spPr bwMode="auto">
            <a:xfrm>
              <a:off x="4409" y="1627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Line 42"/>
            <p:cNvSpPr>
              <a:spLocks noChangeShapeType="1"/>
            </p:cNvSpPr>
            <p:nvPr/>
          </p:nvSpPr>
          <p:spPr bwMode="auto">
            <a:xfrm>
              <a:off x="4409" y="1573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43"/>
            <p:cNvSpPr>
              <a:spLocks noChangeShapeType="1"/>
            </p:cNvSpPr>
            <p:nvPr/>
          </p:nvSpPr>
          <p:spPr bwMode="auto">
            <a:xfrm flipV="1">
              <a:off x="4688" y="1433"/>
              <a:ext cx="134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Line 44"/>
            <p:cNvSpPr>
              <a:spLocks noChangeShapeType="1"/>
            </p:cNvSpPr>
            <p:nvPr/>
          </p:nvSpPr>
          <p:spPr bwMode="auto">
            <a:xfrm>
              <a:off x="4688" y="1654"/>
              <a:ext cx="16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" y="1433"/>
              <a:ext cx="134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Line 46"/>
            <p:cNvSpPr>
              <a:spLocks noChangeShapeType="1"/>
            </p:cNvSpPr>
            <p:nvPr/>
          </p:nvSpPr>
          <p:spPr bwMode="auto">
            <a:xfrm flipH="1">
              <a:off x="4088" y="1641"/>
              <a:ext cx="16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 Box 47"/>
            <p:cNvSpPr txBox="1">
              <a:spLocks noChangeArrowheads="1"/>
            </p:cNvSpPr>
            <p:nvPr/>
          </p:nvSpPr>
          <p:spPr bwMode="auto">
            <a:xfrm>
              <a:off x="4725" y="1289"/>
              <a:ext cx="39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 Box 48"/>
            <p:cNvSpPr txBox="1">
              <a:spLocks noChangeArrowheads="1"/>
            </p:cNvSpPr>
            <p:nvPr/>
          </p:nvSpPr>
          <p:spPr bwMode="auto">
            <a:xfrm>
              <a:off x="4822" y="1684"/>
              <a:ext cx="298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 Box 49"/>
            <p:cNvSpPr txBox="1">
              <a:spLocks noChangeArrowheads="1"/>
            </p:cNvSpPr>
            <p:nvPr/>
          </p:nvSpPr>
          <p:spPr bwMode="auto">
            <a:xfrm>
              <a:off x="3844" y="1289"/>
              <a:ext cx="39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 Box 50"/>
            <p:cNvSpPr txBox="1">
              <a:spLocks noChangeArrowheads="1"/>
            </p:cNvSpPr>
            <p:nvPr/>
          </p:nvSpPr>
          <p:spPr bwMode="auto">
            <a:xfrm>
              <a:off x="3844" y="1683"/>
              <a:ext cx="284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2285077" y="-28852"/>
            <a:ext cx="4265742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ĐÁP ÁN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92500" y="4975857"/>
            <a:ext cx="2999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li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k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9836" y="3951108"/>
            <a:ext cx="5044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 li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k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04069" y="5252855"/>
            <a:ext cx="3313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li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k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10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9600" y="1073001"/>
            <a:ext cx="83026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1279" name="Group 15"/>
          <p:cNvGrpSpPr>
            <a:grpSpLocks/>
          </p:cNvGrpSpPr>
          <p:nvPr/>
        </p:nvGrpSpPr>
        <p:grpSpPr bwMode="auto">
          <a:xfrm>
            <a:off x="6034180" y="989690"/>
            <a:ext cx="2025650" cy="989013"/>
            <a:chOff x="3844" y="1289"/>
            <a:chExt cx="1276" cy="660"/>
          </a:xfrm>
        </p:grpSpPr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4128" y="1474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vi-VN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4476" y="1474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>
              <a:off x="4409" y="1627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4409" y="1573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 flipV="1">
              <a:off x="4688" y="1433"/>
              <a:ext cx="134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>
              <a:off x="4675" y="1683"/>
              <a:ext cx="16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H="1" flipV="1">
              <a:off x="4114" y="1433"/>
              <a:ext cx="134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 flipH="1">
              <a:off x="4101" y="1683"/>
              <a:ext cx="16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8" name="Text Box 24"/>
            <p:cNvSpPr txBox="1">
              <a:spLocks noChangeArrowheads="1"/>
            </p:cNvSpPr>
            <p:nvPr/>
          </p:nvSpPr>
          <p:spPr bwMode="auto">
            <a:xfrm>
              <a:off x="4725" y="1289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4725" y="1684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0" name="Text Box 26"/>
            <p:cNvSpPr txBox="1">
              <a:spLocks noChangeArrowheads="1"/>
            </p:cNvSpPr>
            <p:nvPr/>
          </p:nvSpPr>
          <p:spPr bwMode="auto">
            <a:xfrm>
              <a:off x="3844" y="1289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1" name="Text Box 27"/>
            <p:cNvSpPr txBox="1">
              <a:spLocks noChangeArrowheads="1"/>
            </p:cNvSpPr>
            <p:nvPr/>
          </p:nvSpPr>
          <p:spPr bwMode="auto">
            <a:xfrm>
              <a:off x="3844" y="1684"/>
              <a:ext cx="39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9144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3716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8288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286000" indent="-4572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vi-VN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196788" y="1978703"/>
            <a:ext cx="83026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CH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CH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104776" y="2895600"/>
            <a:ext cx="83026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 = C.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104776" y="4267200"/>
            <a:ext cx="83026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4776" y="152400"/>
            <a:ext cx="7258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II.CẤU TẠO PHÂN TỬ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-14427" y="988756"/>
            <a:ext cx="565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Showcard Gothic" pitchFamily="82" charset="0"/>
                <a:sym typeface="Wingdings" pitchFamily="2" charset="2"/>
              </a:rPr>
              <a:t></a:t>
            </a:r>
            <a:endParaRPr lang="en-US" sz="4000" dirty="0">
              <a:latin typeface="Showcard Gothic" pitchFamily="82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5511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92" grpId="0"/>
      <p:bldP spid="11293" grpId="0"/>
      <p:bldP spid="11294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2835275" y="549275"/>
            <a:ext cx="3097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CTPT: C</a:t>
            </a:r>
            <a:r>
              <a:rPr lang="en-US" sz="2000" b="1" baseline="-25000">
                <a:solidFill>
                  <a:schemeClr val="bg1"/>
                </a:solidFill>
              </a:rPr>
              <a:t>2</a:t>
            </a:r>
            <a:r>
              <a:rPr lang="en-US" sz="2000" b="1">
                <a:solidFill>
                  <a:schemeClr val="bg1"/>
                </a:solidFill>
              </a:rPr>
              <a:t>H</a:t>
            </a:r>
            <a:r>
              <a:rPr lang="en-US" sz="2000" b="1" baseline="-25000">
                <a:solidFill>
                  <a:schemeClr val="bg1"/>
                </a:solidFill>
              </a:rPr>
              <a:t>4</a:t>
            </a:r>
          </a:p>
          <a:p>
            <a:r>
              <a:rPr lang="en-US" sz="2000" b="1">
                <a:solidFill>
                  <a:schemeClr val="bg1"/>
                </a:solidFill>
              </a:rPr>
              <a:t>PTK: 28</a:t>
            </a:r>
            <a:endParaRPr lang="vi-VN" sz="2000" b="1">
              <a:solidFill>
                <a:schemeClr val="bg1"/>
              </a:solidFill>
            </a:endParaRP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152400" y="350837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HỌC:</a:t>
            </a:r>
            <a:r>
              <a:rPr lang="vi-VN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1435972"/>
                <a:ext cx="8229600" cy="16453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tabLst>
                    <a:tab pos="171450" algn="l"/>
                  </a:tabLst>
                </a:pPr>
                <a:r>
                  <a:rPr lang="es-ES" sz="3600" b="1" dirty="0" smtClean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Phản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ứng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cháy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tác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dụng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s-ES" sz="3600" b="1" dirty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s-ES" sz="3600" b="1" dirty="0" err="1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oxi</a:t>
                </a:r>
                <a:r>
                  <a:rPr lang="es-ES" sz="3600" b="1" dirty="0" smtClean="0">
                    <a:solidFill>
                      <a:srgbClr val="7030A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3600" dirty="0"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15000"/>
                  </a:lnSpc>
                  <a:tabLst>
                    <a:tab pos="171450" algn="l"/>
                  </a:tabLst>
                </a:pPr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s-E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s-E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+3O</a:t>
                </a:r>
                <a:r>
                  <a:rPr lang="es-E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3600" i="1">
                            <a:effectLst/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36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a:rPr lang="es-ES" sz="3600">
                                <a:effectLst/>
                                <a:latin typeface="Cambria Math"/>
                              </a:rPr>
                              <m:t>  </m:t>
                            </m:r>
                            <m:sSup>
                              <m:sSupPr>
                                <m:ctrlPr>
                                  <a:rPr lang="en-US" sz="3600" i="1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sz="3600">
                                    <a:effectLst/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s-ES" sz="3600">
                                    <a:effectLst/>
                                    <a:latin typeface="Cambria Math"/>
                                  </a:rPr>
                                  <m:t>𝑜</m:t>
                                </m:r>
                              </m:sup>
                            </m:sSup>
                            <m:r>
                              <a:rPr lang="es-ES" sz="3600">
                                <a:effectLst/>
                                <a:latin typeface="Cambria Math"/>
                              </a:rPr>
                              <m:t>  </m:t>
                            </m:r>
                          </m:e>
                        </m:groupChr>
                      </m:e>
                    </m:box>
                  </m:oMath>
                </a14:m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2CO</a:t>
                </a:r>
                <a:r>
                  <a:rPr lang="es-E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+2H</a:t>
                </a:r>
                <a:r>
                  <a:rPr lang="es-ES" sz="3600" baseline="-25000" dirty="0"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s-ES" sz="3600" dirty="0">
                    <a:effectLst/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sz="3600" dirty="0">
                  <a:effectLst/>
                  <a:latin typeface="Times New Roman" pitchFamily="18" charset="0"/>
                  <a:ea typeface="Arial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435972"/>
                <a:ext cx="8229600" cy="1645387"/>
              </a:xfrm>
              <a:prstGeom prst="rect">
                <a:avLst/>
              </a:prstGeom>
              <a:blipFill rotWithShape="0">
                <a:blip r:embed="rId2"/>
                <a:stretch>
                  <a:fillRect l="-2222" t="-4089" b="-5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loud 2"/>
          <p:cNvSpPr/>
          <p:nvPr/>
        </p:nvSpPr>
        <p:spPr>
          <a:xfrm>
            <a:off x="1371600" y="3429000"/>
            <a:ext cx="6705600" cy="30480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27025" y="862627"/>
            <a:ext cx="565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Showcard Gothic" pitchFamily="82" charset="0"/>
                <a:sym typeface="Wingdings" pitchFamily="2" charset="2"/>
              </a:rPr>
              <a:t></a:t>
            </a:r>
            <a:endParaRPr lang="en-US" sz="4000" dirty="0">
              <a:latin typeface="Showcard Gothic" pitchFamily="82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248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8" grpId="0"/>
      <p:bldP spid="3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2" name="AutoShape 6"/>
          <p:cNvSpPr>
            <a:spLocks noChangeArrowheads="1"/>
          </p:cNvSpPr>
          <p:nvPr/>
        </p:nvSpPr>
        <p:spPr bwMode="auto">
          <a:xfrm rot="-2563208">
            <a:off x="6048375" y="2971800"/>
            <a:ext cx="420688" cy="976313"/>
          </a:xfrm>
          <a:prstGeom prst="can">
            <a:avLst>
              <a:gd name="adj" fmla="val 75317"/>
            </a:avLst>
          </a:prstGeom>
          <a:solidFill>
            <a:srgbClr val="F68B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63" name="AutoShape 7"/>
          <p:cNvSpPr>
            <a:spLocks noChangeArrowheads="1"/>
          </p:cNvSpPr>
          <p:nvPr/>
        </p:nvSpPr>
        <p:spPr bwMode="auto">
          <a:xfrm rot="-2563208">
            <a:off x="6045200" y="2960688"/>
            <a:ext cx="420688" cy="989012"/>
          </a:xfrm>
          <a:prstGeom prst="can">
            <a:avLst>
              <a:gd name="adj" fmla="val 76297"/>
            </a:avLst>
          </a:prstGeom>
          <a:solidFill>
            <a:srgbClr val="FFDAC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pic>
        <p:nvPicPr>
          <p:cNvPr id="17306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657600"/>
            <a:ext cx="796925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3065" name="AutoShape 9"/>
          <p:cNvSpPr>
            <a:spLocks noChangeArrowheads="1"/>
          </p:cNvSpPr>
          <p:nvPr/>
        </p:nvSpPr>
        <p:spPr bwMode="auto">
          <a:xfrm rot="10800000">
            <a:off x="1663700" y="3448050"/>
            <a:ext cx="307975" cy="4635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68B0A"/>
          </a:solidFill>
          <a:ln w="9525">
            <a:solidFill>
              <a:srgbClr val="FF0B0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66" name="AutoShape 10"/>
          <p:cNvSpPr>
            <a:spLocks noChangeArrowheads="1"/>
          </p:cNvSpPr>
          <p:nvPr/>
        </p:nvSpPr>
        <p:spPr bwMode="auto">
          <a:xfrm rot="10800000">
            <a:off x="1697038" y="3568700"/>
            <a:ext cx="215900" cy="3492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B0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graphicFrame>
        <p:nvGraphicFramePr>
          <p:cNvPr id="173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24895"/>
              </p:ext>
            </p:extLst>
          </p:nvPr>
        </p:nvGraphicFramePr>
        <p:xfrm>
          <a:off x="1612900" y="1306897"/>
          <a:ext cx="61595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Flash Document" r:id="rId4" imgW="4242600" imgH="1829520" progId="Flash.Movie">
                  <p:embed/>
                </p:oleObj>
              </mc:Choice>
              <mc:Fallback>
                <p:oleObj name="Flash Document" r:id="rId4" imgW="4242600" imgH="182952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306897"/>
                        <a:ext cx="6159500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8" name="Oval 12"/>
          <p:cNvSpPr>
            <a:spLocks noChangeArrowheads="1"/>
          </p:cNvSpPr>
          <p:nvPr/>
        </p:nvSpPr>
        <p:spPr bwMode="auto">
          <a:xfrm>
            <a:off x="1905000" y="314325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69" name="Oval 13"/>
          <p:cNvSpPr>
            <a:spLocks noChangeArrowheads="1"/>
          </p:cNvSpPr>
          <p:nvPr/>
        </p:nvSpPr>
        <p:spPr bwMode="auto">
          <a:xfrm>
            <a:off x="1714500" y="32639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0" name="Oval 14"/>
          <p:cNvSpPr>
            <a:spLocks noChangeArrowheads="1"/>
          </p:cNvSpPr>
          <p:nvPr/>
        </p:nvSpPr>
        <p:spPr bwMode="auto">
          <a:xfrm>
            <a:off x="1860550" y="3267075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1" name="Oval 15"/>
          <p:cNvSpPr>
            <a:spLocks noChangeArrowheads="1"/>
          </p:cNvSpPr>
          <p:nvPr/>
        </p:nvSpPr>
        <p:spPr bwMode="auto">
          <a:xfrm>
            <a:off x="2057400" y="30480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2" name="Oval 16"/>
          <p:cNvSpPr>
            <a:spLocks noChangeArrowheads="1"/>
          </p:cNvSpPr>
          <p:nvPr/>
        </p:nvSpPr>
        <p:spPr bwMode="auto">
          <a:xfrm>
            <a:off x="1752600" y="31242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3" name="Oval 17"/>
          <p:cNvSpPr>
            <a:spLocks noChangeArrowheads="1"/>
          </p:cNvSpPr>
          <p:nvPr/>
        </p:nvSpPr>
        <p:spPr bwMode="auto">
          <a:xfrm>
            <a:off x="2133600" y="28956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4" name="Oval 18"/>
          <p:cNvSpPr>
            <a:spLocks noChangeArrowheads="1"/>
          </p:cNvSpPr>
          <p:nvPr/>
        </p:nvSpPr>
        <p:spPr bwMode="auto">
          <a:xfrm>
            <a:off x="2362200" y="28956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5" name="Oval 19"/>
          <p:cNvSpPr>
            <a:spLocks noChangeArrowheads="1"/>
          </p:cNvSpPr>
          <p:nvPr/>
        </p:nvSpPr>
        <p:spPr bwMode="auto">
          <a:xfrm>
            <a:off x="2247900" y="283845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6" name="Oval 20"/>
          <p:cNvSpPr>
            <a:spLocks noChangeArrowheads="1"/>
          </p:cNvSpPr>
          <p:nvPr/>
        </p:nvSpPr>
        <p:spPr bwMode="auto">
          <a:xfrm>
            <a:off x="1905000" y="29718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7" name="Oval 21"/>
          <p:cNvSpPr>
            <a:spLocks noChangeArrowheads="1"/>
          </p:cNvSpPr>
          <p:nvPr/>
        </p:nvSpPr>
        <p:spPr bwMode="auto">
          <a:xfrm>
            <a:off x="2057400" y="318135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8" name="Oval 22"/>
          <p:cNvSpPr>
            <a:spLocks noChangeArrowheads="1"/>
          </p:cNvSpPr>
          <p:nvPr/>
        </p:nvSpPr>
        <p:spPr bwMode="auto">
          <a:xfrm>
            <a:off x="2209800" y="30480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79" name="Oval 23"/>
          <p:cNvSpPr>
            <a:spLocks noChangeArrowheads="1"/>
          </p:cNvSpPr>
          <p:nvPr/>
        </p:nvSpPr>
        <p:spPr bwMode="auto">
          <a:xfrm>
            <a:off x="2514600" y="28956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0" name="Oval 24"/>
          <p:cNvSpPr>
            <a:spLocks noChangeArrowheads="1"/>
          </p:cNvSpPr>
          <p:nvPr/>
        </p:nvSpPr>
        <p:spPr bwMode="auto">
          <a:xfrm>
            <a:off x="1943100" y="32385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1" name="Oval 25"/>
          <p:cNvSpPr>
            <a:spLocks noChangeArrowheads="1"/>
          </p:cNvSpPr>
          <p:nvPr/>
        </p:nvSpPr>
        <p:spPr bwMode="auto">
          <a:xfrm>
            <a:off x="1828800" y="31623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2" name="Oval 26"/>
          <p:cNvSpPr>
            <a:spLocks noChangeArrowheads="1"/>
          </p:cNvSpPr>
          <p:nvPr/>
        </p:nvSpPr>
        <p:spPr bwMode="auto">
          <a:xfrm>
            <a:off x="6343650" y="35814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3" name="Oval 27"/>
          <p:cNvSpPr>
            <a:spLocks noChangeArrowheads="1"/>
          </p:cNvSpPr>
          <p:nvPr/>
        </p:nvSpPr>
        <p:spPr bwMode="auto">
          <a:xfrm>
            <a:off x="6000750" y="32004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4" name="Oval 28"/>
          <p:cNvSpPr>
            <a:spLocks noChangeArrowheads="1"/>
          </p:cNvSpPr>
          <p:nvPr/>
        </p:nvSpPr>
        <p:spPr bwMode="auto">
          <a:xfrm>
            <a:off x="6076950" y="329565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5" name="Oval 29"/>
          <p:cNvSpPr>
            <a:spLocks noChangeArrowheads="1"/>
          </p:cNvSpPr>
          <p:nvPr/>
        </p:nvSpPr>
        <p:spPr bwMode="auto">
          <a:xfrm>
            <a:off x="6248400" y="348615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6" name="Oval 30"/>
          <p:cNvSpPr>
            <a:spLocks noChangeArrowheads="1"/>
          </p:cNvSpPr>
          <p:nvPr/>
        </p:nvSpPr>
        <p:spPr bwMode="auto">
          <a:xfrm rot="285818">
            <a:off x="6172200" y="33909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73087" name="Text Box 31"/>
          <p:cNvSpPr txBox="1">
            <a:spLocks noChangeArrowheads="1"/>
          </p:cNvSpPr>
          <p:nvPr/>
        </p:nvSpPr>
        <p:spPr bwMode="auto">
          <a:xfrm>
            <a:off x="128588" y="381000"/>
            <a:ext cx="76438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</a:rPr>
              <a:t>Thí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nghiệm</a:t>
            </a:r>
            <a:r>
              <a:rPr lang="en-US" sz="3600" b="1" dirty="0">
                <a:latin typeface="Times New Roman" pitchFamily="18" charset="0"/>
              </a:rPr>
              <a:t> minh </a:t>
            </a:r>
            <a:r>
              <a:rPr lang="en-US" sz="3600" b="1" dirty="0" err="1">
                <a:latin typeface="Times New Roman" pitchFamily="18" charset="0"/>
              </a:rPr>
              <a:t>hoạ</a:t>
            </a:r>
            <a:r>
              <a:rPr lang="en-US" sz="3600" dirty="0">
                <a:solidFill>
                  <a:srgbClr val="FFFF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73089" name="Line 33"/>
          <p:cNvSpPr>
            <a:spLocks noChangeShapeType="1"/>
          </p:cNvSpPr>
          <p:nvPr/>
        </p:nvSpPr>
        <p:spPr bwMode="auto">
          <a:xfrm flipV="1">
            <a:off x="5638800" y="302895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90" name="Text Box 34"/>
          <p:cNvSpPr txBox="1">
            <a:spLocks noChangeArrowheads="1"/>
          </p:cNvSpPr>
          <p:nvPr/>
        </p:nvSpPr>
        <p:spPr bwMode="auto">
          <a:xfrm>
            <a:off x="7032520" y="3890744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dd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</a:t>
            </a:r>
            <a:r>
              <a:rPr lang="en-US" sz="2400" b="1" dirty="0" err="1" smtClean="0">
                <a:latin typeface="Times New Roman" pitchFamily="18" charset="0"/>
              </a:rPr>
              <a:t>rom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73092" name="Line 36"/>
          <p:cNvSpPr>
            <a:spLocks noChangeShapeType="1"/>
          </p:cNvSpPr>
          <p:nvPr/>
        </p:nvSpPr>
        <p:spPr bwMode="auto">
          <a:xfrm>
            <a:off x="4800600" y="1752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93" name="Text Box 37"/>
          <p:cNvSpPr txBox="1">
            <a:spLocks noChangeArrowheads="1"/>
          </p:cNvSpPr>
          <p:nvPr/>
        </p:nvSpPr>
        <p:spPr bwMode="auto">
          <a:xfrm>
            <a:off x="2667000" y="3352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73094" name="Text Box 38"/>
          <p:cNvSpPr txBox="1">
            <a:spLocks noChangeArrowheads="1"/>
          </p:cNvSpPr>
          <p:nvPr/>
        </p:nvSpPr>
        <p:spPr bwMode="auto">
          <a:xfrm>
            <a:off x="2895600" y="28194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C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H</a:t>
            </a:r>
            <a:r>
              <a:rPr lang="en-US" sz="2400" b="1" baseline="-25000">
                <a:latin typeface="Times New Roman" pitchFamily="18" charset="0"/>
              </a:rPr>
              <a:t>5</a:t>
            </a:r>
            <a:r>
              <a:rPr lang="en-US" sz="2400" b="1">
                <a:latin typeface="Times New Roman" pitchFamily="18" charset="0"/>
              </a:rPr>
              <a:t>OH</a:t>
            </a:r>
            <a:r>
              <a:rPr lang="en-US" sz="2400" b="1">
                <a:solidFill>
                  <a:srgbClr val="FFFFCC"/>
                </a:solidFill>
                <a:latin typeface="Times New Roman" pitchFamily="18" charset="0"/>
              </a:rPr>
              <a:t>  </a:t>
            </a:r>
            <a:r>
              <a:rPr lang="en-US" sz="2400" b="1">
                <a:latin typeface="Times New Roman" pitchFamily="18" charset="0"/>
              </a:rPr>
              <a:t>và</a:t>
            </a:r>
          </a:p>
          <a:p>
            <a:r>
              <a:rPr lang="en-US" sz="2400" b="1">
                <a:solidFill>
                  <a:srgbClr val="FFFFCC"/>
                </a:solidFill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SO</a:t>
            </a:r>
            <a:r>
              <a:rPr lang="en-US" sz="2400" b="1" baseline="-25000">
                <a:latin typeface="Times New Roman" pitchFamily="18" charset="0"/>
              </a:rPr>
              <a:t>4 </a:t>
            </a:r>
            <a:r>
              <a:rPr lang="en-US" sz="2400" b="1">
                <a:latin typeface="Times New Roman" pitchFamily="18" charset="0"/>
              </a:rPr>
              <a:t>đđ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73095" name="Line 39"/>
          <p:cNvSpPr>
            <a:spLocks noChangeShapeType="1"/>
          </p:cNvSpPr>
          <p:nvPr/>
        </p:nvSpPr>
        <p:spPr bwMode="auto">
          <a:xfrm>
            <a:off x="2362200" y="3200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97" name="Rectangle 41"/>
          <p:cNvSpPr>
            <a:spLocks noChangeArrowheads="1"/>
          </p:cNvSpPr>
          <p:nvPr/>
        </p:nvSpPr>
        <p:spPr bwMode="auto">
          <a:xfrm>
            <a:off x="5556108" y="1371600"/>
            <a:ext cx="13906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etilen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3098" name="Text Box 42"/>
          <p:cNvSpPr txBox="1">
            <a:spLocks noChangeArrowheads="1"/>
          </p:cNvSpPr>
          <p:nvPr/>
        </p:nvSpPr>
        <p:spPr bwMode="auto">
          <a:xfrm>
            <a:off x="108613" y="5391554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3099" name="Text Box 43"/>
          <p:cNvSpPr txBox="1">
            <a:spLocks noChangeArrowheads="1"/>
          </p:cNvSpPr>
          <p:nvPr/>
        </p:nvSpPr>
        <p:spPr bwMode="auto">
          <a:xfrm>
            <a:off x="2895600" y="4725988"/>
            <a:ext cx="49340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brom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2344" y="3743325"/>
            <a:ext cx="1627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5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ccel="50000" decel="50000" autoRev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ccel="50000" decel="50000" autoRev="1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8" dur="2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accel="50000" decel="50000" autoRev="1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73065"/>
                                        </p:tgtEl>
                                      </p:cBhvr>
                                      <p:by x="10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accel="50000" decel="50000" autoRev="1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73066"/>
                                        </p:tgtEl>
                                      </p:cBhvr>
                                      <p:by x="12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accel="50000" decel="50000" autoRev="1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73065"/>
                                        </p:tgtEl>
                                      </p:cBhvr>
                                      <p:by x="7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accel="50000" decel="50000" autoRev="1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73066"/>
                                        </p:tgtEl>
                                      </p:cBhvr>
                                      <p:by x="7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7" presetClass="emph" presetSubtype="0" repeatCount="indefinite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autoRev="1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0" autoRev="1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1000" autoRev="1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autoRev="1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mph" presetSubtype="0" repeatCount="indefinite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autoRev="1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68B0A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autoRev="1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8B0A"/>
                                      </p:to>
                                    </p:animClr>
                                    <p:set>
                                      <p:cBhvr>
                                        <p:cTn id="25" dur="1000" autoRev="1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autoRev="1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accel="50000" decel="50000" autoRev="1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8" dur="2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accel="50000" decel="50000" autoRev="1" fill="remove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30" dur="2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6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375 -0.02777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-138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6" presetClass="path" presetSubtype="0" repeatCount="indefinite" accel="50000" decel="5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5.55112E-17 3.33333E-6 L 0.0625 -0.05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25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6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4.44444E-6 L 0.07083 -0.06112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305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6" presetClass="path" presetSubtype="0" repeatCount="indefinite" accel="50000" decel="5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3.33333E-6 -4.44444E-6 L 0.0375 -0.0277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-138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6" presetClass="path" presetSubtype="0" repeatCount="indefinite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33333E-6 3.33333E-6 L 0.05416 -0.03889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19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4" presetClass="path" presetSubtype="0" repeatCount="indefinite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417 0.03889 L 3.33333E-6 1.11111E-6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9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"/>
                                            </p:cond>
                                          </p:stCondLst>
                                        </p:cTn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4" presetClass="path" presetSubtype="0" repeatCount="indefinite" accel="50000" decel="5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0.0 4.44444E-6 L -0.00417 -0.05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5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4"/>
                                            </p:cond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6" presetClass="path" presetSubtype="0" repeatCount="indefinite" accel="50000" decel="5000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3.33333E-6 1.11111E-6 L 0.05417 -0.0166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-83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0.0 C 0.00538 0.00718 0.03177 0.03773 0.03281 0.04282 C 0.03385 0.04792 0.01788 0.04028 0.00659 0.03009 C -0.00469 0.01991 -0.02639 -0.0081 -0.03507 -0.01829 " pathEditMode="relative" rAng="0" ptsTypes="aaaa">
                                      <p:cBhvr>
                                        <p:cTn id="83" dur="2000" fill="hold"/>
                                        <p:tgtEl>
                                          <p:spTgt spid="17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48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2"/>
                                            </p:cond>
                                          </p:stCondLst>
                                        </p:cTn>
                                        <p:tgtEl>
                                          <p:spTgt spid="17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35 -0.00718 C 0.00277 -0.00718 0.0184 -0.00023 0.01875 -0.00394 C 0.01909 -0.00764 0.00972 -0.01829 0.00208 -0.0294 C -0.00556 -0.04051 -0.02066 -0.06204 -0.02657 -0.0706 " pathEditMode="relative" rAng="0" ptsTypes="aaaa">
                                      <p:cBhvr>
                                        <p:cTn id="87" dur="2000" fill="hold"/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28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0" presetClass="path" presetSubtype="0" repeatCount="indefinite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2.22222E-6 C 0.00816 0.01227 0.05052 0.0706 0.04913 0.07384 C 0.04774 0.07709 -0.00087 0.0257 -0.00799 0.01991 C -0.01511 0.01412 0.00746 0.04259 0.00625 0.03889 C 0.00503 0.03519 -0.01059 0.00625 -0.01511 -0.00231 " pathEditMode="relative" rAng="0" ptsTypes="aaaaa">
                                      <p:cBhvr>
                                        <p:cTn id="91" dur="2000" fill="hold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372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0" presetClass="path" presetSubtype="0" repeatCount="indefinite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77778E-7 4.07407E-6 C 0.00799 0.00949 0.04913 0.06365 0.04844 0.0574 C 0.04774 0.05115 0.00694 -0.01783 -0.00399 -0.03774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" y="12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4"/>
                                            </p:cond>
                                          </p:stCondLst>
                                        </p:cTn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0" presetClass="path" presetSubtype="0" repeatCount="indefinite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94444E-6 -3.7037E-6 C 0.00452 0.00533 0.03455 0.03774 0.02674 0.03218 C 0.01893 0.02662 -0.0316 -0.0199 -0.04705 -0.03356 " pathEditMode="relative" rAng="0" ptsTypes="aaa">
                                      <p:cBhvr>
                                        <p:cTn id="99" dur="2000" fill="hold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20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8"/>
                                            </p:cond>
                                          </p:stCondLst>
                                        </p:cTn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0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089"/>
                                      </p:to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173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7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2" grpId="0" animBg="1"/>
      <p:bldP spid="173062" grpId="1" animBg="1"/>
      <p:bldP spid="173063" grpId="0" animBg="1"/>
      <p:bldP spid="173063" grpId="1" animBg="1"/>
      <p:bldP spid="173065" grpId="0" animBg="1"/>
      <p:bldP spid="173065" grpId="1" animBg="1"/>
      <p:bldP spid="173065" grpId="2" animBg="1"/>
      <p:bldP spid="173065" grpId="3" animBg="1"/>
      <p:bldP spid="173065" grpId="4" animBg="1"/>
      <p:bldP spid="173066" grpId="0" animBg="1"/>
      <p:bldP spid="173066" grpId="1" animBg="1"/>
      <p:bldP spid="173066" grpId="2" animBg="1"/>
      <p:bldP spid="173066" grpId="3" animBg="1"/>
      <p:bldP spid="173066" grpId="4" animBg="1"/>
      <p:bldP spid="173068" grpId="0" animBg="1"/>
      <p:bldP spid="173068" grpId="1" animBg="1"/>
      <p:bldP spid="173069" grpId="0" animBg="1"/>
      <p:bldP spid="173069" grpId="1" animBg="1"/>
      <p:bldP spid="173070" grpId="0" animBg="1"/>
      <p:bldP spid="173070" grpId="1" animBg="1"/>
      <p:bldP spid="173071" grpId="0" animBg="1"/>
      <p:bldP spid="173071" grpId="1" animBg="1"/>
      <p:bldP spid="173072" grpId="0" animBg="1"/>
      <p:bldP spid="173072" grpId="1" animBg="1"/>
      <p:bldP spid="173073" grpId="0" animBg="1"/>
      <p:bldP spid="173074" grpId="0" animBg="1"/>
      <p:bldP spid="173075" grpId="0" animBg="1"/>
      <p:bldP spid="173076" grpId="0" animBg="1"/>
      <p:bldP spid="173076" grpId="1" animBg="1"/>
      <p:bldP spid="173077" grpId="0" animBg="1"/>
      <p:bldP spid="173077" grpId="1" animBg="1"/>
      <p:bldP spid="173078" grpId="0" animBg="1"/>
      <p:bldP spid="173079" grpId="0" animBg="1"/>
      <p:bldP spid="173080" grpId="0" animBg="1"/>
      <p:bldP spid="173081" grpId="0" animBg="1"/>
      <p:bldP spid="173081" grpId="1" animBg="1"/>
      <p:bldP spid="173082" grpId="0" animBg="1"/>
      <p:bldP spid="173082" grpId="1" animBg="1"/>
      <p:bldP spid="173083" grpId="0" animBg="1"/>
      <p:bldP spid="173083" grpId="1" animBg="1"/>
      <p:bldP spid="173084" grpId="0" animBg="1"/>
      <p:bldP spid="173084" grpId="1" animBg="1"/>
      <p:bldP spid="173085" grpId="0" animBg="1"/>
      <p:bldP spid="173085" grpId="1" animBg="1"/>
      <p:bldP spid="173086" grpId="0" animBg="1"/>
      <p:bldP spid="173086" grpId="1" animBg="1"/>
      <p:bldP spid="173098" grpId="0"/>
      <p:bldP spid="173099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767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 Math</vt:lpstr>
      <vt:lpstr>Showcard Gothic</vt:lpstr>
      <vt:lpstr>Times New Roman</vt:lpstr>
      <vt:lpstr>Wingdings</vt:lpstr>
      <vt:lpstr>Office Theme</vt:lpstr>
      <vt:lpstr>Drawing</vt:lpstr>
      <vt:lpstr>Flash Document</vt:lpstr>
      <vt:lpstr>BÀI 37: ETILEN</vt:lpstr>
      <vt:lpstr>PowerPoint Presentation</vt:lpstr>
      <vt:lpstr>PowerPoint Presentation</vt:lpstr>
      <vt:lpstr>PowerPoint Presentation</vt:lpstr>
      <vt:lpstr>PowerPoint Presentation</vt:lpstr>
      <vt:lpstr>ĐÁP 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Phản ứng trùng hợp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37: ETILEN</dc:title>
  <dc:creator>Kai</dc:creator>
  <cp:lastModifiedBy>Kai</cp:lastModifiedBy>
  <cp:revision>21</cp:revision>
  <dcterms:created xsi:type="dcterms:W3CDTF">2020-02-18T01:54:51Z</dcterms:created>
  <dcterms:modified xsi:type="dcterms:W3CDTF">2020-04-10T00:40:18Z</dcterms:modified>
</cp:coreProperties>
</file>